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97"/>
  </p:notesMasterIdLst>
  <p:sldIdLst>
    <p:sldId id="256" r:id="rId5"/>
    <p:sldId id="264" r:id="rId6"/>
    <p:sldId id="346" r:id="rId7"/>
    <p:sldId id="391" r:id="rId8"/>
    <p:sldId id="345" r:id="rId9"/>
    <p:sldId id="347" r:id="rId10"/>
    <p:sldId id="348" r:id="rId11"/>
    <p:sldId id="349" r:id="rId12"/>
    <p:sldId id="350" r:id="rId13"/>
    <p:sldId id="352" r:id="rId14"/>
    <p:sldId id="353" r:id="rId15"/>
    <p:sldId id="354" r:id="rId16"/>
    <p:sldId id="355" r:id="rId17"/>
    <p:sldId id="356" r:id="rId18"/>
    <p:sldId id="364" r:id="rId19"/>
    <p:sldId id="387" r:id="rId20"/>
    <p:sldId id="308" r:id="rId21"/>
    <p:sldId id="334" r:id="rId22"/>
    <p:sldId id="366" r:id="rId23"/>
    <p:sldId id="367" r:id="rId24"/>
    <p:sldId id="339" r:id="rId25"/>
    <p:sldId id="368" r:id="rId26"/>
    <p:sldId id="369" r:id="rId27"/>
    <p:sldId id="370" r:id="rId28"/>
    <p:sldId id="371" r:id="rId29"/>
    <p:sldId id="372" r:id="rId30"/>
    <p:sldId id="373" r:id="rId31"/>
    <p:sldId id="374" r:id="rId32"/>
    <p:sldId id="375" r:id="rId33"/>
    <p:sldId id="376" r:id="rId34"/>
    <p:sldId id="326" r:id="rId35"/>
    <p:sldId id="377" r:id="rId36"/>
    <p:sldId id="378" r:id="rId37"/>
    <p:sldId id="379" r:id="rId38"/>
    <p:sldId id="380" r:id="rId39"/>
    <p:sldId id="381" r:id="rId40"/>
    <p:sldId id="329" r:id="rId41"/>
    <p:sldId id="342" r:id="rId42"/>
    <p:sldId id="382" r:id="rId43"/>
    <p:sldId id="388" r:id="rId44"/>
    <p:sldId id="384" r:id="rId45"/>
    <p:sldId id="393" r:id="rId46"/>
    <p:sldId id="385" r:id="rId47"/>
    <p:sldId id="386" r:id="rId48"/>
    <p:sldId id="320" r:id="rId49"/>
    <p:sldId id="357" r:id="rId50"/>
    <p:sldId id="358" r:id="rId51"/>
    <p:sldId id="359" r:id="rId52"/>
    <p:sldId id="361" r:id="rId53"/>
    <p:sldId id="362" r:id="rId54"/>
    <p:sldId id="257" r:id="rId55"/>
    <p:sldId id="392" r:id="rId56"/>
    <p:sldId id="300" r:id="rId57"/>
    <p:sldId id="303" r:id="rId58"/>
    <p:sldId id="265" r:id="rId59"/>
    <p:sldId id="304" r:id="rId60"/>
    <p:sldId id="305" r:id="rId61"/>
    <p:sldId id="309" r:id="rId62"/>
    <p:sldId id="310" r:id="rId63"/>
    <p:sldId id="311" r:id="rId64"/>
    <p:sldId id="313" r:id="rId65"/>
    <p:sldId id="312" r:id="rId66"/>
    <p:sldId id="314" r:id="rId67"/>
    <p:sldId id="316" r:id="rId68"/>
    <p:sldId id="317" r:id="rId69"/>
    <p:sldId id="321" r:id="rId70"/>
    <p:sldId id="318" r:id="rId71"/>
    <p:sldId id="319" r:id="rId72"/>
    <p:sldId id="398" r:id="rId73"/>
    <p:sldId id="324" r:id="rId74"/>
    <p:sldId id="322" r:id="rId75"/>
    <p:sldId id="325" r:id="rId76"/>
    <p:sldId id="327" r:id="rId77"/>
    <p:sldId id="328" r:id="rId78"/>
    <p:sldId id="394" r:id="rId79"/>
    <p:sldId id="330" r:id="rId80"/>
    <p:sldId id="332" r:id="rId81"/>
    <p:sldId id="331" r:id="rId82"/>
    <p:sldId id="395" r:id="rId83"/>
    <p:sldId id="333" r:id="rId84"/>
    <p:sldId id="397" r:id="rId85"/>
    <p:sldId id="396" r:id="rId86"/>
    <p:sldId id="335" r:id="rId87"/>
    <p:sldId id="336" r:id="rId88"/>
    <p:sldId id="337" r:id="rId89"/>
    <p:sldId id="338" r:id="rId90"/>
    <p:sldId id="340" r:id="rId91"/>
    <p:sldId id="343" r:id="rId92"/>
    <p:sldId id="341" r:id="rId93"/>
    <p:sldId id="389" r:id="rId94"/>
    <p:sldId id="390" r:id="rId95"/>
    <p:sldId id="297" r:id="rId9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6852D-8560-4F91-BC31-EF0A8599C5C6}" v="4256" vWet="4260" dt="2022-10-06T04:28:20.333"/>
    <p1510:client id="{2969DFE1-F04F-134C-95B9-5BE1BC3A51B7}" v="968" dt="2022-10-06T04:28:19.376"/>
    <p1510:client id="{4B659C7B-6B63-7962-D3F2-C14E39298B74}" v="1" dt="2022-10-05T17:15:11.494"/>
    <p1510:client id="{6ECCBAA5-0B6D-5406-5B79-0AC2A3116992}" v="41" dt="2022-10-05T10:51:37.504"/>
    <p1510:client id="{9D4B1633-2C55-4013-B9ED-A46DF5AFCDDD}" v="232" vWet="236" dt="2022-10-05T15:54:27.859"/>
    <p1510:client id="{CD732F93-6277-214F-B644-2556D12B4AE9}" v="5" dt="2022-10-06T05:46:15.246"/>
    <p1510:client id="{F7CD539D-AD38-A875-1DCE-C65F9FA0AF29}" v="148" dt="2022-10-06T00:14:01.675"/>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Kiểu Trung bình 1 - Màu chủ đề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Kiểu Sáng 1 - Màu chủ đề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Kiểu Sáng 2 - Màu chủ đề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Kiểu Trung bình 2 - Màu chủ đề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Kiểu Trung bình 2 - Màu chủ đề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Kiểu Trung bình 2 - Màu chủ đề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Kiểu Trung bình 2 - Màu chủ đề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6E314-7DE2-490E-BDFF-6FACC67C9A66}" type="doc">
      <dgm:prSet loTypeId="urn:microsoft.com/office/officeart/2008/layout/LinedList" loCatId="list" qsTypeId="urn:microsoft.com/office/officeart/2005/8/quickstyle/simple5" qsCatId="simple" csTypeId="urn:microsoft.com/office/officeart/2005/8/colors/accent0_1" csCatId="mainScheme" phldr="1"/>
      <dgm:spPr/>
      <dgm:t>
        <a:bodyPr/>
        <a:lstStyle/>
        <a:p>
          <a:endParaRPr lang="en-US"/>
        </a:p>
      </dgm:t>
    </dgm:pt>
    <dgm:pt modelId="{7BC6DDE4-AB76-481D-B9B7-216572EE6F10}">
      <dgm:prSet custT="1"/>
      <dgm:spPr/>
      <dgm:t>
        <a:bodyPr/>
        <a:lstStyle/>
        <a:p>
          <a:r>
            <a:rPr lang="en-US" sz="2000">
              <a:latin typeface="Arial" panose="020B0604020202020204" pitchFamily="34" charset="0"/>
              <a:cs typeface="Arial" panose="020B0604020202020204" pitchFamily="34" charset="0"/>
            </a:rPr>
            <a:t>1.Siêu âm bụng</a:t>
          </a:r>
        </a:p>
      </dgm:t>
    </dgm:pt>
    <dgm:pt modelId="{9E733B2B-9001-45D0-A5E5-7443668BE0C5}" type="parTrans" cxnId="{B5811821-0DD8-4105-8189-9FC784D76E95}">
      <dgm:prSet/>
      <dgm:spPr/>
      <dgm:t>
        <a:bodyPr/>
        <a:lstStyle/>
        <a:p>
          <a:endParaRPr lang="en-US" sz="2000">
            <a:latin typeface="Arial" panose="020B0604020202020204" pitchFamily="34" charset="0"/>
            <a:cs typeface="Arial" panose="020B0604020202020204" pitchFamily="34" charset="0"/>
          </a:endParaRPr>
        </a:p>
      </dgm:t>
    </dgm:pt>
    <dgm:pt modelId="{C24726E3-1C8F-40AC-BD5F-100A9FAB0DBE}" type="sibTrans" cxnId="{B5811821-0DD8-4105-8189-9FC784D76E95}">
      <dgm:prSet/>
      <dgm:spPr/>
      <dgm:t>
        <a:bodyPr/>
        <a:lstStyle/>
        <a:p>
          <a:endParaRPr lang="en-US" sz="2000">
            <a:latin typeface="Arial" panose="020B0604020202020204" pitchFamily="34" charset="0"/>
            <a:cs typeface="Arial" panose="020B0604020202020204" pitchFamily="34" charset="0"/>
          </a:endParaRPr>
        </a:p>
      </dgm:t>
    </dgm:pt>
    <dgm:pt modelId="{E5F32FA5-EF8A-4C55-9987-F90A4B728DAF}">
      <dgm:prSet custT="1"/>
      <dgm:spPr/>
      <dgm:t>
        <a:bodyPr/>
        <a:lstStyle/>
        <a:p>
          <a:r>
            <a:rPr lang="en-US" sz="2000">
              <a:latin typeface="Arial" panose="020B0604020202020204" pitchFamily="34" charset="0"/>
              <a:cs typeface="Arial" panose="020B0604020202020204" pitchFamily="34" charset="0"/>
            </a:rPr>
            <a:t>2.CT scan bụng chậu có cản quang</a:t>
          </a:r>
        </a:p>
      </dgm:t>
    </dgm:pt>
    <dgm:pt modelId="{FB692CEC-C237-48F9-9075-72F98D479628}" type="parTrans" cxnId="{EA2DB951-0535-4E26-A0D2-374683AD8F09}">
      <dgm:prSet/>
      <dgm:spPr/>
      <dgm:t>
        <a:bodyPr/>
        <a:lstStyle/>
        <a:p>
          <a:endParaRPr lang="en-US" sz="2000">
            <a:latin typeface="Arial" panose="020B0604020202020204" pitchFamily="34" charset="0"/>
            <a:cs typeface="Arial" panose="020B0604020202020204" pitchFamily="34" charset="0"/>
          </a:endParaRPr>
        </a:p>
      </dgm:t>
    </dgm:pt>
    <dgm:pt modelId="{9375CCB3-57EB-49F2-8E64-DCBDA534A4B4}" type="sibTrans" cxnId="{EA2DB951-0535-4E26-A0D2-374683AD8F09}">
      <dgm:prSet/>
      <dgm:spPr/>
      <dgm:t>
        <a:bodyPr/>
        <a:lstStyle/>
        <a:p>
          <a:endParaRPr lang="en-US" sz="2000">
            <a:latin typeface="Arial" panose="020B0604020202020204" pitchFamily="34" charset="0"/>
            <a:cs typeface="Arial" panose="020B0604020202020204" pitchFamily="34" charset="0"/>
          </a:endParaRPr>
        </a:p>
      </dgm:t>
    </dgm:pt>
    <dgm:pt modelId="{C51B9BB3-BA1F-4E20-974E-08AD39B76979}">
      <dgm:prSet custT="1"/>
      <dgm:spPr/>
      <dgm:t>
        <a:bodyPr/>
        <a:lstStyle/>
        <a:p>
          <a:r>
            <a:rPr lang="en-US" sz="2000">
              <a:latin typeface="Arial" panose="020B0604020202020204" pitchFamily="34" charset="0"/>
              <a:cs typeface="Arial" panose="020B0604020202020204" pitchFamily="34" charset="0"/>
            </a:rPr>
            <a:t>3.</a:t>
          </a:r>
          <a:r>
            <a:rPr lang="vi-VN" sz="2000">
              <a:latin typeface="Arial" panose="020B0604020202020204" pitchFamily="34" charset="0"/>
              <a:cs typeface="Arial" panose="020B0604020202020204" pitchFamily="34" charset="0"/>
            </a:rPr>
            <a:t>CHỤP CỘNG HƯỞNG TỪ MẬT TUỴ - Magnetic Resonance Cholangiopancreatography (MRCP)</a:t>
          </a:r>
          <a:endParaRPr lang="en-US" sz="2000">
            <a:latin typeface="Arial" panose="020B0604020202020204" pitchFamily="34" charset="0"/>
            <a:cs typeface="Arial" panose="020B0604020202020204" pitchFamily="34" charset="0"/>
          </a:endParaRPr>
        </a:p>
      </dgm:t>
    </dgm:pt>
    <dgm:pt modelId="{43A706D5-FFC0-4B34-B78A-7422F0900DFD}" type="parTrans" cxnId="{ED044EFD-09CF-470B-ABFF-F7181240945D}">
      <dgm:prSet/>
      <dgm:spPr/>
      <dgm:t>
        <a:bodyPr/>
        <a:lstStyle/>
        <a:p>
          <a:endParaRPr lang="en-US" sz="2000">
            <a:latin typeface="Arial" panose="020B0604020202020204" pitchFamily="34" charset="0"/>
            <a:cs typeface="Arial" panose="020B0604020202020204" pitchFamily="34" charset="0"/>
          </a:endParaRPr>
        </a:p>
      </dgm:t>
    </dgm:pt>
    <dgm:pt modelId="{2D0A521C-1489-4C0B-A091-3D3EA17DDF4F}" type="sibTrans" cxnId="{ED044EFD-09CF-470B-ABFF-F7181240945D}">
      <dgm:prSet/>
      <dgm:spPr/>
      <dgm:t>
        <a:bodyPr/>
        <a:lstStyle/>
        <a:p>
          <a:endParaRPr lang="en-US" sz="2000">
            <a:latin typeface="Arial" panose="020B0604020202020204" pitchFamily="34" charset="0"/>
            <a:cs typeface="Arial" panose="020B0604020202020204" pitchFamily="34" charset="0"/>
          </a:endParaRPr>
        </a:p>
      </dgm:t>
    </dgm:pt>
    <dgm:pt modelId="{AE195092-DC2E-42FA-BDC1-1DC856EF01A9}">
      <dgm:prSet custT="1"/>
      <dgm:spPr/>
      <dgm:t>
        <a:bodyPr/>
        <a:lstStyle/>
        <a:p>
          <a:r>
            <a:rPr lang="en-US" sz="2000">
              <a:latin typeface="Arial" panose="020B0604020202020204" pitchFamily="34" charset="0"/>
              <a:cs typeface="Arial" panose="020B0604020202020204" pitchFamily="34" charset="0"/>
            </a:rPr>
            <a:t>4.</a:t>
          </a:r>
          <a:r>
            <a:rPr lang="vi-VN" sz="2000">
              <a:latin typeface="Arial" panose="020B0604020202020204" pitchFamily="34" charset="0"/>
              <a:cs typeface="Arial" panose="020B0604020202020204" pitchFamily="34" charset="0"/>
            </a:rPr>
            <a:t>NỘI SOI MẬT TUỴ NGƯỢC DÒNG - Endoscopic Retrograde Cholangio Pancreatography (</a:t>
          </a:r>
          <a:r>
            <a:rPr lang="en-US" sz="2000">
              <a:latin typeface="Arial" panose="020B0604020202020204" pitchFamily="34" charset="0"/>
              <a:cs typeface="Arial" panose="020B0604020202020204" pitchFamily="34" charset="0"/>
            </a:rPr>
            <a:t>ERCP</a:t>
          </a:r>
          <a:r>
            <a:rPr lang="vi-VN" sz="2000">
              <a:latin typeface="Arial" panose="020B0604020202020204" pitchFamily="34" charset="0"/>
              <a:cs typeface="Arial" panose="020B0604020202020204" pitchFamily="34" charset="0"/>
            </a:rPr>
            <a:t>)</a:t>
          </a:r>
          <a:endParaRPr lang="en-US" sz="2000">
            <a:latin typeface="Arial" panose="020B0604020202020204" pitchFamily="34" charset="0"/>
            <a:cs typeface="Arial" panose="020B0604020202020204" pitchFamily="34" charset="0"/>
          </a:endParaRPr>
        </a:p>
      </dgm:t>
    </dgm:pt>
    <dgm:pt modelId="{70345D89-6A0B-4BBB-AF7D-EE38E16BFCFE}" type="parTrans" cxnId="{2DA2226F-0EA7-4B6C-A3D3-8203A54073F4}">
      <dgm:prSet/>
      <dgm:spPr/>
      <dgm:t>
        <a:bodyPr/>
        <a:lstStyle/>
        <a:p>
          <a:endParaRPr lang="en-US" sz="2000">
            <a:latin typeface="Arial" panose="020B0604020202020204" pitchFamily="34" charset="0"/>
            <a:cs typeface="Arial" panose="020B0604020202020204" pitchFamily="34" charset="0"/>
          </a:endParaRPr>
        </a:p>
      </dgm:t>
    </dgm:pt>
    <dgm:pt modelId="{C756A53D-43B2-4C20-933B-61BEE42BBD93}" type="sibTrans" cxnId="{2DA2226F-0EA7-4B6C-A3D3-8203A54073F4}">
      <dgm:prSet/>
      <dgm:spPr/>
      <dgm:t>
        <a:bodyPr/>
        <a:lstStyle/>
        <a:p>
          <a:endParaRPr lang="en-US" sz="2000">
            <a:latin typeface="Arial" panose="020B0604020202020204" pitchFamily="34" charset="0"/>
            <a:cs typeface="Arial" panose="020B0604020202020204" pitchFamily="34" charset="0"/>
          </a:endParaRPr>
        </a:p>
      </dgm:t>
    </dgm:pt>
    <dgm:pt modelId="{668F591D-293D-493E-941E-E93D5EDAB452}">
      <dgm:prSet custT="1"/>
      <dgm:spPr/>
      <dgm:t>
        <a:bodyPr/>
        <a:lstStyle/>
        <a:p>
          <a:r>
            <a:rPr lang="en-US" sz="2000">
              <a:latin typeface="Arial" panose="020B0604020202020204" pitchFamily="34" charset="0"/>
              <a:cs typeface="Arial" panose="020B0604020202020204" pitchFamily="34" charset="0"/>
            </a:rPr>
            <a:t>3.SIÊU ÂM NỘI SOI - Endoscopic ultrasound (EUS)</a:t>
          </a:r>
        </a:p>
      </dgm:t>
    </dgm:pt>
    <dgm:pt modelId="{9732C6BF-C330-45F7-A2BB-74290256BE13}" type="parTrans" cxnId="{EB209FE9-02FB-4626-A8F2-5101D4AA74FD}">
      <dgm:prSet/>
      <dgm:spPr/>
      <dgm:t>
        <a:bodyPr/>
        <a:lstStyle/>
        <a:p>
          <a:endParaRPr lang="en-US" sz="2000"/>
        </a:p>
      </dgm:t>
    </dgm:pt>
    <dgm:pt modelId="{7AB839E6-C37F-40A0-ADE9-765E5B5ED962}" type="sibTrans" cxnId="{EB209FE9-02FB-4626-A8F2-5101D4AA74FD}">
      <dgm:prSet/>
      <dgm:spPr/>
      <dgm:t>
        <a:bodyPr/>
        <a:lstStyle/>
        <a:p>
          <a:endParaRPr lang="en-US" sz="2000"/>
        </a:p>
      </dgm:t>
    </dgm:pt>
    <dgm:pt modelId="{315035AD-5F4E-4C15-B6F7-02F2BBCD2FC7}">
      <dgm:prSet custT="1"/>
      <dgm:spPr/>
      <dgm:t>
        <a:bodyPr/>
        <a:lstStyle/>
        <a:p>
          <a:r>
            <a:rPr lang="en-US" sz="2000">
              <a:latin typeface="Arial" panose="020B0604020202020204" pitchFamily="34" charset="0"/>
              <a:cs typeface="Arial" panose="020B0604020202020204" pitchFamily="34" charset="0"/>
            </a:rPr>
            <a:t>5.Positron Emission Tomography - Computed Tomography PET/CT</a:t>
          </a:r>
        </a:p>
      </dgm:t>
    </dgm:pt>
    <dgm:pt modelId="{220E84EE-F456-4B53-AC06-127E17490372}" type="parTrans" cxnId="{98BEF518-93A1-47AA-99E7-E9D414FA1D23}">
      <dgm:prSet/>
      <dgm:spPr/>
      <dgm:t>
        <a:bodyPr/>
        <a:lstStyle/>
        <a:p>
          <a:endParaRPr lang="en-US" sz="2000"/>
        </a:p>
      </dgm:t>
    </dgm:pt>
    <dgm:pt modelId="{F507C9F9-90BA-4430-97BF-44F837CB1BC5}" type="sibTrans" cxnId="{98BEF518-93A1-47AA-99E7-E9D414FA1D23}">
      <dgm:prSet/>
      <dgm:spPr/>
      <dgm:t>
        <a:bodyPr/>
        <a:lstStyle/>
        <a:p>
          <a:endParaRPr lang="en-US" sz="2000"/>
        </a:p>
      </dgm:t>
    </dgm:pt>
    <dgm:pt modelId="{0F8C388B-29F4-4268-95D1-D49EEF7381BB}">
      <dgm:prSet custT="1"/>
      <dgm:spPr/>
      <dgm:t>
        <a:bodyPr/>
        <a:lstStyle/>
        <a:p>
          <a:r>
            <a:rPr lang="en-US" sz="2000">
              <a:latin typeface="Arial" panose="020B0604020202020204" pitchFamily="34" charset="0"/>
              <a:cs typeface="Arial" panose="020B0604020202020204" pitchFamily="34" charset="0"/>
            </a:rPr>
            <a:t>6.</a:t>
          </a:r>
          <a:r>
            <a:rPr lang="vi-VN" sz="2000">
              <a:latin typeface="Arial" panose="020B0604020202020204" pitchFamily="34" charset="0"/>
              <a:cs typeface="Arial" panose="020B0604020202020204" pitchFamily="34" charset="0"/>
            </a:rPr>
            <a:t>CHỤP ĐƯỜNG MẬT XUYÊN GAN QUA DA - Percutaneous transhepatic cholangiography (PTC)</a:t>
          </a:r>
          <a:endParaRPr lang="en-US" sz="2000">
            <a:latin typeface="Arial" panose="020B0604020202020204" pitchFamily="34" charset="0"/>
            <a:cs typeface="Arial" panose="020B0604020202020204" pitchFamily="34" charset="0"/>
          </a:endParaRPr>
        </a:p>
      </dgm:t>
    </dgm:pt>
    <dgm:pt modelId="{FDFB7F05-6070-42B8-BAF7-7BD823FED0EB}" type="parTrans" cxnId="{DB3BD16A-FF8A-4A0C-A396-C0AB9DBD9E8D}">
      <dgm:prSet/>
      <dgm:spPr/>
      <dgm:t>
        <a:bodyPr/>
        <a:lstStyle/>
        <a:p>
          <a:endParaRPr lang="en-US" sz="2000"/>
        </a:p>
      </dgm:t>
    </dgm:pt>
    <dgm:pt modelId="{63A53EF5-9914-40C5-8F72-00A29700E2D0}" type="sibTrans" cxnId="{DB3BD16A-FF8A-4A0C-A396-C0AB9DBD9E8D}">
      <dgm:prSet/>
      <dgm:spPr/>
      <dgm:t>
        <a:bodyPr/>
        <a:lstStyle/>
        <a:p>
          <a:endParaRPr lang="en-US" sz="2000"/>
        </a:p>
      </dgm:t>
    </dgm:pt>
    <dgm:pt modelId="{F5094494-68FC-40F1-95A3-8E270D2C5CFE}" type="pres">
      <dgm:prSet presAssocID="{6056E314-7DE2-490E-BDFF-6FACC67C9A66}" presName="vert0" presStyleCnt="0">
        <dgm:presLayoutVars>
          <dgm:dir/>
          <dgm:animOne val="branch"/>
          <dgm:animLvl val="lvl"/>
        </dgm:presLayoutVars>
      </dgm:prSet>
      <dgm:spPr/>
    </dgm:pt>
    <dgm:pt modelId="{142EC9A9-2CDC-4D6F-A02C-6C8D5D033D6A}" type="pres">
      <dgm:prSet presAssocID="{7BC6DDE4-AB76-481D-B9B7-216572EE6F10}" presName="thickLine" presStyleLbl="alignNode1" presStyleIdx="0" presStyleCnt="7"/>
      <dgm:spPr/>
    </dgm:pt>
    <dgm:pt modelId="{570F3805-4A3F-4033-B4CE-A719354FFA75}" type="pres">
      <dgm:prSet presAssocID="{7BC6DDE4-AB76-481D-B9B7-216572EE6F10}" presName="horz1" presStyleCnt="0"/>
      <dgm:spPr/>
    </dgm:pt>
    <dgm:pt modelId="{EE4D77B7-DED5-465E-943E-A48783BC0675}" type="pres">
      <dgm:prSet presAssocID="{7BC6DDE4-AB76-481D-B9B7-216572EE6F10}" presName="tx1" presStyleLbl="revTx" presStyleIdx="0" presStyleCnt="7"/>
      <dgm:spPr/>
    </dgm:pt>
    <dgm:pt modelId="{6AF37E34-EA1E-4A89-B842-51F135A4BFF2}" type="pres">
      <dgm:prSet presAssocID="{7BC6DDE4-AB76-481D-B9B7-216572EE6F10}" presName="vert1" presStyleCnt="0"/>
      <dgm:spPr/>
    </dgm:pt>
    <dgm:pt modelId="{3264F696-849B-48E9-AD51-63877E899A94}" type="pres">
      <dgm:prSet presAssocID="{E5F32FA5-EF8A-4C55-9987-F90A4B728DAF}" presName="thickLine" presStyleLbl="alignNode1" presStyleIdx="1" presStyleCnt="7"/>
      <dgm:spPr/>
    </dgm:pt>
    <dgm:pt modelId="{069BB039-56B7-4B3A-B26B-7E6DF2EB304D}" type="pres">
      <dgm:prSet presAssocID="{E5F32FA5-EF8A-4C55-9987-F90A4B728DAF}" presName="horz1" presStyleCnt="0"/>
      <dgm:spPr/>
    </dgm:pt>
    <dgm:pt modelId="{84886AAC-F0EC-48CC-8A84-7F4EF578FC53}" type="pres">
      <dgm:prSet presAssocID="{E5F32FA5-EF8A-4C55-9987-F90A4B728DAF}" presName="tx1" presStyleLbl="revTx" presStyleIdx="1" presStyleCnt="7"/>
      <dgm:spPr/>
    </dgm:pt>
    <dgm:pt modelId="{95B50AB2-602B-4338-B55B-88767C3CF9FE}" type="pres">
      <dgm:prSet presAssocID="{E5F32FA5-EF8A-4C55-9987-F90A4B728DAF}" presName="vert1" presStyleCnt="0"/>
      <dgm:spPr/>
    </dgm:pt>
    <dgm:pt modelId="{26EC01D2-0563-43D8-8066-6B7879C4F9E2}" type="pres">
      <dgm:prSet presAssocID="{668F591D-293D-493E-941E-E93D5EDAB452}" presName="thickLine" presStyleLbl="alignNode1" presStyleIdx="2" presStyleCnt="7"/>
      <dgm:spPr/>
    </dgm:pt>
    <dgm:pt modelId="{9CC70598-F445-4251-8D25-A74C8F461A11}" type="pres">
      <dgm:prSet presAssocID="{668F591D-293D-493E-941E-E93D5EDAB452}" presName="horz1" presStyleCnt="0"/>
      <dgm:spPr/>
    </dgm:pt>
    <dgm:pt modelId="{2D955FC6-F9E7-4E9E-A71F-ED76AF9D262D}" type="pres">
      <dgm:prSet presAssocID="{668F591D-293D-493E-941E-E93D5EDAB452}" presName="tx1" presStyleLbl="revTx" presStyleIdx="2" presStyleCnt="7"/>
      <dgm:spPr/>
    </dgm:pt>
    <dgm:pt modelId="{E9253E4B-2511-45E5-86B3-323C73498A66}" type="pres">
      <dgm:prSet presAssocID="{668F591D-293D-493E-941E-E93D5EDAB452}" presName="vert1" presStyleCnt="0"/>
      <dgm:spPr/>
    </dgm:pt>
    <dgm:pt modelId="{8DDF63E8-7E5D-46F5-8FBD-F6E074ED485E}" type="pres">
      <dgm:prSet presAssocID="{C51B9BB3-BA1F-4E20-974E-08AD39B76979}" presName="thickLine" presStyleLbl="alignNode1" presStyleIdx="3" presStyleCnt="7"/>
      <dgm:spPr/>
    </dgm:pt>
    <dgm:pt modelId="{04798EB3-8CAA-40FF-A5E9-1EEBA5036DC0}" type="pres">
      <dgm:prSet presAssocID="{C51B9BB3-BA1F-4E20-974E-08AD39B76979}" presName="horz1" presStyleCnt="0"/>
      <dgm:spPr/>
    </dgm:pt>
    <dgm:pt modelId="{BAFB80EC-9E4B-414C-9969-A1E01D8EFD98}" type="pres">
      <dgm:prSet presAssocID="{C51B9BB3-BA1F-4E20-974E-08AD39B76979}" presName="tx1" presStyleLbl="revTx" presStyleIdx="3" presStyleCnt="7"/>
      <dgm:spPr/>
    </dgm:pt>
    <dgm:pt modelId="{25D912E2-94B9-4A9C-A8B2-31F0621E844F}" type="pres">
      <dgm:prSet presAssocID="{C51B9BB3-BA1F-4E20-974E-08AD39B76979}" presName="vert1" presStyleCnt="0"/>
      <dgm:spPr/>
    </dgm:pt>
    <dgm:pt modelId="{6C7631EC-3786-43B8-B2F7-9354F6A180BF}" type="pres">
      <dgm:prSet presAssocID="{AE195092-DC2E-42FA-BDC1-1DC856EF01A9}" presName="thickLine" presStyleLbl="alignNode1" presStyleIdx="4" presStyleCnt="7"/>
      <dgm:spPr/>
    </dgm:pt>
    <dgm:pt modelId="{7777D090-B3BD-4C26-9E86-FE2DE8AF9836}" type="pres">
      <dgm:prSet presAssocID="{AE195092-DC2E-42FA-BDC1-1DC856EF01A9}" presName="horz1" presStyleCnt="0"/>
      <dgm:spPr/>
    </dgm:pt>
    <dgm:pt modelId="{917B9C60-2627-4B79-AA13-75D27F6F6CDC}" type="pres">
      <dgm:prSet presAssocID="{AE195092-DC2E-42FA-BDC1-1DC856EF01A9}" presName="tx1" presStyleLbl="revTx" presStyleIdx="4" presStyleCnt="7"/>
      <dgm:spPr/>
    </dgm:pt>
    <dgm:pt modelId="{67FFC3F3-3ABA-486F-9CAF-D9074469E5EA}" type="pres">
      <dgm:prSet presAssocID="{AE195092-DC2E-42FA-BDC1-1DC856EF01A9}" presName="vert1" presStyleCnt="0"/>
      <dgm:spPr/>
    </dgm:pt>
    <dgm:pt modelId="{962007FF-DF65-40B5-92E2-C0F1F25D38D8}" type="pres">
      <dgm:prSet presAssocID="{315035AD-5F4E-4C15-B6F7-02F2BBCD2FC7}" presName="thickLine" presStyleLbl="alignNode1" presStyleIdx="5" presStyleCnt="7"/>
      <dgm:spPr/>
    </dgm:pt>
    <dgm:pt modelId="{25ABE9FB-7B3A-44BC-850F-011DF5108CBB}" type="pres">
      <dgm:prSet presAssocID="{315035AD-5F4E-4C15-B6F7-02F2BBCD2FC7}" presName="horz1" presStyleCnt="0"/>
      <dgm:spPr/>
    </dgm:pt>
    <dgm:pt modelId="{A499BFB2-DE50-43C4-A3FF-09C8008B5E12}" type="pres">
      <dgm:prSet presAssocID="{315035AD-5F4E-4C15-B6F7-02F2BBCD2FC7}" presName="tx1" presStyleLbl="revTx" presStyleIdx="5" presStyleCnt="7"/>
      <dgm:spPr/>
    </dgm:pt>
    <dgm:pt modelId="{27825CA3-9A66-4152-8196-0A60706369FB}" type="pres">
      <dgm:prSet presAssocID="{315035AD-5F4E-4C15-B6F7-02F2BBCD2FC7}" presName="vert1" presStyleCnt="0"/>
      <dgm:spPr/>
    </dgm:pt>
    <dgm:pt modelId="{57B7AC64-5909-46C9-9303-07CA74901BB9}" type="pres">
      <dgm:prSet presAssocID="{0F8C388B-29F4-4268-95D1-D49EEF7381BB}" presName="thickLine" presStyleLbl="alignNode1" presStyleIdx="6" presStyleCnt="7"/>
      <dgm:spPr/>
    </dgm:pt>
    <dgm:pt modelId="{445830C6-B5E6-4F34-8302-CF30F545B471}" type="pres">
      <dgm:prSet presAssocID="{0F8C388B-29F4-4268-95D1-D49EEF7381BB}" presName="horz1" presStyleCnt="0"/>
      <dgm:spPr/>
    </dgm:pt>
    <dgm:pt modelId="{504D02E8-2169-4A8E-9FFB-574FC04DDE44}" type="pres">
      <dgm:prSet presAssocID="{0F8C388B-29F4-4268-95D1-D49EEF7381BB}" presName="tx1" presStyleLbl="revTx" presStyleIdx="6" presStyleCnt="7"/>
      <dgm:spPr/>
    </dgm:pt>
    <dgm:pt modelId="{0C35167D-878A-4713-89D7-ED10E165CF43}" type="pres">
      <dgm:prSet presAssocID="{0F8C388B-29F4-4268-95D1-D49EEF7381BB}" presName="vert1" presStyleCnt="0"/>
      <dgm:spPr/>
    </dgm:pt>
  </dgm:ptLst>
  <dgm:cxnLst>
    <dgm:cxn modelId="{98BEF518-93A1-47AA-99E7-E9D414FA1D23}" srcId="{6056E314-7DE2-490E-BDFF-6FACC67C9A66}" destId="{315035AD-5F4E-4C15-B6F7-02F2BBCD2FC7}" srcOrd="5" destOrd="0" parTransId="{220E84EE-F456-4B53-AC06-127E17490372}" sibTransId="{F507C9F9-90BA-4430-97BF-44F837CB1BC5}"/>
    <dgm:cxn modelId="{B5811821-0DD8-4105-8189-9FC784D76E95}" srcId="{6056E314-7DE2-490E-BDFF-6FACC67C9A66}" destId="{7BC6DDE4-AB76-481D-B9B7-216572EE6F10}" srcOrd="0" destOrd="0" parTransId="{9E733B2B-9001-45D0-A5E5-7443668BE0C5}" sibTransId="{C24726E3-1C8F-40AC-BD5F-100A9FAB0DBE}"/>
    <dgm:cxn modelId="{AAFA8C30-2C86-46DA-AF11-5F5EF814B52E}" type="presOf" srcId="{6056E314-7DE2-490E-BDFF-6FACC67C9A66}" destId="{F5094494-68FC-40F1-95A3-8E270D2C5CFE}" srcOrd="0" destOrd="0" presId="urn:microsoft.com/office/officeart/2008/layout/LinedList"/>
    <dgm:cxn modelId="{EA2DB951-0535-4E26-A0D2-374683AD8F09}" srcId="{6056E314-7DE2-490E-BDFF-6FACC67C9A66}" destId="{E5F32FA5-EF8A-4C55-9987-F90A4B728DAF}" srcOrd="1" destOrd="0" parTransId="{FB692CEC-C237-48F9-9075-72F98D479628}" sibTransId="{9375CCB3-57EB-49F2-8E64-DCBDA534A4B4}"/>
    <dgm:cxn modelId="{A9DD365E-C2E3-496A-87B9-BE73D10770A2}" type="presOf" srcId="{668F591D-293D-493E-941E-E93D5EDAB452}" destId="{2D955FC6-F9E7-4E9E-A71F-ED76AF9D262D}" srcOrd="0" destOrd="0" presId="urn:microsoft.com/office/officeart/2008/layout/LinedList"/>
    <dgm:cxn modelId="{D8852C5F-0517-4BB8-82AC-E0E29522341B}" type="presOf" srcId="{315035AD-5F4E-4C15-B6F7-02F2BBCD2FC7}" destId="{A499BFB2-DE50-43C4-A3FF-09C8008B5E12}" srcOrd="0" destOrd="0" presId="urn:microsoft.com/office/officeart/2008/layout/LinedList"/>
    <dgm:cxn modelId="{DB3BD16A-FF8A-4A0C-A396-C0AB9DBD9E8D}" srcId="{6056E314-7DE2-490E-BDFF-6FACC67C9A66}" destId="{0F8C388B-29F4-4268-95D1-D49EEF7381BB}" srcOrd="6" destOrd="0" parTransId="{FDFB7F05-6070-42B8-BAF7-7BD823FED0EB}" sibTransId="{63A53EF5-9914-40C5-8F72-00A29700E2D0}"/>
    <dgm:cxn modelId="{2DA2226F-0EA7-4B6C-A3D3-8203A54073F4}" srcId="{6056E314-7DE2-490E-BDFF-6FACC67C9A66}" destId="{AE195092-DC2E-42FA-BDC1-1DC856EF01A9}" srcOrd="4" destOrd="0" parTransId="{70345D89-6A0B-4BBB-AF7D-EE38E16BFCFE}" sibTransId="{C756A53D-43B2-4C20-933B-61BEE42BBD93}"/>
    <dgm:cxn modelId="{E72ED775-3C0C-4A83-9D8C-F79A328C9992}" type="presOf" srcId="{AE195092-DC2E-42FA-BDC1-1DC856EF01A9}" destId="{917B9C60-2627-4B79-AA13-75D27F6F6CDC}" srcOrd="0" destOrd="0" presId="urn:microsoft.com/office/officeart/2008/layout/LinedList"/>
    <dgm:cxn modelId="{64273D83-84F4-4A23-A337-90404AD44DE1}" type="presOf" srcId="{7BC6DDE4-AB76-481D-B9B7-216572EE6F10}" destId="{EE4D77B7-DED5-465E-943E-A48783BC0675}" srcOrd="0" destOrd="0" presId="urn:microsoft.com/office/officeart/2008/layout/LinedList"/>
    <dgm:cxn modelId="{5BB59588-507F-4224-894A-4C850D872F37}" type="presOf" srcId="{C51B9BB3-BA1F-4E20-974E-08AD39B76979}" destId="{BAFB80EC-9E4B-414C-9969-A1E01D8EFD98}" srcOrd="0" destOrd="0" presId="urn:microsoft.com/office/officeart/2008/layout/LinedList"/>
    <dgm:cxn modelId="{B68E7CB0-64DD-42C2-86FD-074D96F11290}" type="presOf" srcId="{0F8C388B-29F4-4268-95D1-D49EEF7381BB}" destId="{504D02E8-2169-4A8E-9FFB-574FC04DDE44}" srcOrd="0" destOrd="0" presId="urn:microsoft.com/office/officeart/2008/layout/LinedList"/>
    <dgm:cxn modelId="{03A1F8B8-9763-4C08-9605-901933193DAD}" type="presOf" srcId="{E5F32FA5-EF8A-4C55-9987-F90A4B728DAF}" destId="{84886AAC-F0EC-48CC-8A84-7F4EF578FC53}" srcOrd="0" destOrd="0" presId="urn:microsoft.com/office/officeart/2008/layout/LinedList"/>
    <dgm:cxn modelId="{EB209FE9-02FB-4626-A8F2-5101D4AA74FD}" srcId="{6056E314-7DE2-490E-BDFF-6FACC67C9A66}" destId="{668F591D-293D-493E-941E-E93D5EDAB452}" srcOrd="2" destOrd="0" parTransId="{9732C6BF-C330-45F7-A2BB-74290256BE13}" sibTransId="{7AB839E6-C37F-40A0-ADE9-765E5B5ED962}"/>
    <dgm:cxn modelId="{ED044EFD-09CF-470B-ABFF-F7181240945D}" srcId="{6056E314-7DE2-490E-BDFF-6FACC67C9A66}" destId="{C51B9BB3-BA1F-4E20-974E-08AD39B76979}" srcOrd="3" destOrd="0" parTransId="{43A706D5-FFC0-4B34-B78A-7422F0900DFD}" sibTransId="{2D0A521C-1489-4C0B-A091-3D3EA17DDF4F}"/>
    <dgm:cxn modelId="{9A8042C5-7C69-49C3-AD86-33BCFF2F6A23}" type="presParOf" srcId="{F5094494-68FC-40F1-95A3-8E270D2C5CFE}" destId="{142EC9A9-2CDC-4D6F-A02C-6C8D5D033D6A}" srcOrd="0" destOrd="0" presId="urn:microsoft.com/office/officeart/2008/layout/LinedList"/>
    <dgm:cxn modelId="{F697E98C-4FC6-40E7-85B1-24E391A20ABA}" type="presParOf" srcId="{F5094494-68FC-40F1-95A3-8E270D2C5CFE}" destId="{570F3805-4A3F-4033-B4CE-A719354FFA75}" srcOrd="1" destOrd="0" presId="urn:microsoft.com/office/officeart/2008/layout/LinedList"/>
    <dgm:cxn modelId="{500FEB46-24E6-4CE2-9458-88D40A1051F1}" type="presParOf" srcId="{570F3805-4A3F-4033-B4CE-A719354FFA75}" destId="{EE4D77B7-DED5-465E-943E-A48783BC0675}" srcOrd="0" destOrd="0" presId="urn:microsoft.com/office/officeart/2008/layout/LinedList"/>
    <dgm:cxn modelId="{905CA069-DF48-46A3-BA0C-B92CC3545316}" type="presParOf" srcId="{570F3805-4A3F-4033-B4CE-A719354FFA75}" destId="{6AF37E34-EA1E-4A89-B842-51F135A4BFF2}" srcOrd="1" destOrd="0" presId="urn:microsoft.com/office/officeart/2008/layout/LinedList"/>
    <dgm:cxn modelId="{60ECAFD8-7A1F-4C99-AABE-54B41A80EF0D}" type="presParOf" srcId="{F5094494-68FC-40F1-95A3-8E270D2C5CFE}" destId="{3264F696-849B-48E9-AD51-63877E899A94}" srcOrd="2" destOrd="0" presId="urn:microsoft.com/office/officeart/2008/layout/LinedList"/>
    <dgm:cxn modelId="{2F264369-BE73-4632-92A1-3EA7C322BCFE}" type="presParOf" srcId="{F5094494-68FC-40F1-95A3-8E270D2C5CFE}" destId="{069BB039-56B7-4B3A-B26B-7E6DF2EB304D}" srcOrd="3" destOrd="0" presId="urn:microsoft.com/office/officeart/2008/layout/LinedList"/>
    <dgm:cxn modelId="{12323D04-2342-4A77-903D-2CE6E322E725}" type="presParOf" srcId="{069BB039-56B7-4B3A-B26B-7E6DF2EB304D}" destId="{84886AAC-F0EC-48CC-8A84-7F4EF578FC53}" srcOrd="0" destOrd="0" presId="urn:microsoft.com/office/officeart/2008/layout/LinedList"/>
    <dgm:cxn modelId="{90048B76-4B1C-4117-B6C2-668B0A8615A0}" type="presParOf" srcId="{069BB039-56B7-4B3A-B26B-7E6DF2EB304D}" destId="{95B50AB2-602B-4338-B55B-88767C3CF9FE}" srcOrd="1" destOrd="0" presId="urn:microsoft.com/office/officeart/2008/layout/LinedList"/>
    <dgm:cxn modelId="{7C0DEAE6-EBE9-426A-94CD-6C492873CB10}" type="presParOf" srcId="{F5094494-68FC-40F1-95A3-8E270D2C5CFE}" destId="{26EC01D2-0563-43D8-8066-6B7879C4F9E2}" srcOrd="4" destOrd="0" presId="urn:microsoft.com/office/officeart/2008/layout/LinedList"/>
    <dgm:cxn modelId="{0F97819E-45DA-4AAA-9B94-ABFD59BDBC56}" type="presParOf" srcId="{F5094494-68FC-40F1-95A3-8E270D2C5CFE}" destId="{9CC70598-F445-4251-8D25-A74C8F461A11}" srcOrd="5" destOrd="0" presId="urn:microsoft.com/office/officeart/2008/layout/LinedList"/>
    <dgm:cxn modelId="{E05AEC78-0DC8-4AF8-A29B-E11F17415D4F}" type="presParOf" srcId="{9CC70598-F445-4251-8D25-A74C8F461A11}" destId="{2D955FC6-F9E7-4E9E-A71F-ED76AF9D262D}" srcOrd="0" destOrd="0" presId="urn:microsoft.com/office/officeart/2008/layout/LinedList"/>
    <dgm:cxn modelId="{B0C18B27-A137-40CB-A5B2-BB962C39B305}" type="presParOf" srcId="{9CC70598-F445-4251-8D25-A74C8F461A11}" destId="{E9253E4B-2511-45E5-86B3-323C73498A66}" srcOrd="1" destOrd="0" presId="urn:microsoft.com/office/officeart/2008/layout/LinedList"/>
    <dgm:cxn modelId="{841C0D7B-DA70-475C-9085-09DA832FBFC9}" type="presParOf" srcId="{F5094494-68FC-40F1-95A3-8E270D2C5CFE}" destId="{8DDF63E8-7E5D-46F5-8FBD-F6E074ED485E}" srcOrd="6" destOrd="0" presId="urn:microsoft.com/office/officeart/2008/layout/LinedList"/>
    <dgm:cxn modelId="{7E23C224-180A-44AD-9796-30CB8C577B85}" type="presParOf" srcId="{F5094494-68FC-40F1-95A3-8E270D2C5CFE}" destId="{04798EB3-8CAA-40FF-A5E9-1EEBA5036DC0}" srcOrd="7" destOrd="0" presId="urn:microsoft.com/office/officeart/2008/layout/LinedList"/>
    <dgm:cxn modelId="{907F5E59-E3C1-476B-8A25-9BC90D4952F7}" type="presParOf" srcId="{04798EB3-8CAA-40FF-A5E9-1EEBA5036DC0}" destId="{BAFB80EC-9E4B-414C-9969-A1E01D8EFD98}" srcOrd="0" destOrd="0" presId="urn:microsoft.com/office/officeart/2008/layout/LinedList"/>
    <dgm:cxn modelId="{BB78A685-B4CD-40EB-B0EB-2EDD6EA85A3D}" type="presParOf" srcId="{04798EB3-8CAA-40FF-A5E9-1EEBA5036DC0}" destId="{25D912E2-94B9-4A9C-A8B2-31F0621E844F}" srcOrd="1" destOrd="0" presId="urn:microsoft.com/office/officeart/2008/layout/LinedList"/>
    <dgm:cxn modelId="{B4EF08E7-DBF9-4EE2-A739-B856475B0598}" type="presParOf" srcId="{F5094494-68FC-40F1-95A3-8E270D2C5CFE}" destId="{6C7631EC-3786-43B8-B2F7-9354F6A180BF}" srcOrd="8" destOrd="0" presId="urn:microsoft.com/office/officeart/2008/layout/LinedList"/>
    <dgm:cxn modelId="{3F22479A-F4AF-41A8-A2C4-8B11176EC88A}" type="presParOf" srcId="{F5094494-68FC-40F1-95A3-8E270D2C5CFE}" destId="{7777D090-B3BD-4C26-9E86-FE2DE8AF9836}" srcOrd="9" destOrd="0" presId="urn:microsoft.com/office/officeart/2008/layout/LinedList"/>
    <dgm:cxn modelId="{DD2E081B-6685-4388-AAF0-964E8532736F}" type="presParOf" srcId="{7777D090-B3BD-4C26-9E86-FE2DE8AF9836}" destId="{917B9C60-2627-4B79-AA13-75D27F6F6CDC}" srcOrd="0" destOrd="0" presId="urn:microsoft.com/office/officeart/2008/layout/LinedList"/>
    <dgm:cxn modelId="{5011DAE6-637F-4CDC-BBFC-4578BFF0A798}" type="presParOf" srcId="{7777D090-B3BD-4C26-9E86-FE2DE8AF9836}" destId="{67FFC3F3-3ABA-486F-9CAF-D9074469E5EA}" srcOrd="1" destOrd="0" presId="urn:microsoft.com/office/officeart/2008/layout/LinedList"/>
    <dgm:cxn modelId="{875B7E3E-6BEE-4136-BB71-FD7A0294060D}" type="presParOf" srcId="{F5094494-68FC-40F1-95A3-8E270D2C5CFE}" destId="{962007FF-DF65-40B5-92E2-C0F1F25D38D8}" srcOrd="10" destOrd="0" presId="urn:microsoft.com/office/officeart/2008/layout/LinedList"/>
    <dgm:cxn modelId="{8062BD22-3229-4FEA-8993-31845E0F6583}" type="presParOf" srcId="{F5094494-68FC-40F1-95A3-8E270D2C5CFE}" destId="{25ABE9FB-7B3A-44BC-850F-011DF5108CBB}" srcOrd="11" destOrd="0" presId="urn:microsoft.com/office/officeart/2008/layout/LinedList"/>
    <dgm:cxn modelId="{3F5705CB-4CEA-4864-897E-5150DCE14531}" type="presParOf" srcId="{25ABE9FB-7B3A-44BC-850F-011DF5108CBB}" destId="{A499BFB2-DE50-43C4-A3FF-09C8008B5E12}" srcOrd="0" destOrd="0" presId="urn:microsoft.com/office/officeart/2008/layout/LinedList"/>
    <dgm:cxn modelId="{6DCD4803-AC28-4DCB-84FD-BD15278A32B2}" type="presParOf" srcId="{25ABE9FB-7B3A-44BC-850F-011DF5108CBB}" destId="{27825CA3-9A66-4152-8196-0A60706369FB}" srcOrd="1" destOrd="0" presId="urn:microsoft.com/office/officeart/2008/layout/LinedList"/>
    <dgm:cxn modelId="{B2F64E3E-38ED-4EB0-AE2C-155C0A406AC7}" type="presParOf" srcId="{F5094494-68FC-40F1-95A3-8E270D2C5CFE}" destId="{57B7AC64-5909-46C9-9303-07CA74901BB9}" srcOrd="12" destOrd="0" presId="urn:microsoft.com/office/officeart/2008/layout/LinedList"/>
    <dgm:cxn modelId="{06E1DC60-1CFB-407F-A8A8-D7F933807994}" type="presParOf" srcId="{F5094494-68FC-40F1-95A3-8E270D2C5CFE}" destId="{445830C6-B5E6-4F34-8302-CF30F545B471}" srcOrd="13" destOrd="0" presId="urn:microsoft.com/office/officeart/2008/layout/LinedList"/>
    <dgm:cxn modelId="{7D2E72B4-AF34-4795-A21F-12CCA69983D6}" type="presParOf" srcId="{445830C6-B5E6-4F34-8302-CF30F545B471}" destId="{504D02E8-2169-4A8E-9FFB-574FC04DDE44}" srcOrd="0" destOrd="0" presId="urn:microsoft.com/office/officeart/2008/layout/LinedList"/>
    <dgm:cxn modelId="{E49B66AE-3EF9-4853-894C-D5DF085DF5E6}" type="presParOf" srcId="{445830C6-B5E6-4F34-8302-CF30F545B471}" destId="{0C35167D-878A-4713-89D7-ED10E165CF4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A3123C-FA83-3D4C-B241-82F5CE075B16}" type="doc">
      <dgm:prSet loTypeId="urn:microsoft.com/office/officeart/2005/8/layout/radial5" loCatId="" qsTypeId="urn:microsoft.com/office/officeart/2005/8/quickstyle/simple1" qsCatId="simple" csTypeId="urn:microsoft.com/office/officeart/2005/8/colors/accent0_1" csCatId="mainScheme" phldr="1"/>
      <dgm:spPr/>
      <dgm:t>
        <a:bodyPr/>
        <a:lstStyle/>
        <a:p>
          <a:endParaRPr lang="en-US"/>
        </a:p>
      </dgm:t>
    </dgm:pt>
    <dgm:pt modelId="{5094BBDE-A059-FA45-B3E5-1C609DFBB77A}">
      <dgm:prSet phldrT="[Text]" custT="1"/>
      <dgm:spPr/>
      <dgm:t>
        <a:bodyPr/>
        <a:lstStyle/>
        <a:p>
          <a:r>
            <a:rPr lang="en-US" sz="1800" b="1">
              <a:latin typeface="Arial" panose="020B0604020202020204" pitchFamily="34" charset="0"/>
              <a:cs typeface="Arial" panose="020B0604020202020204" pitchFamily="34" charset="0"/>
            </a:rPr>
            <a:t>Các yếu tố tiên lượng</a:t>
          </a:r>
        </a:p>
      </dgm:t>
    </dgm:pt>
    <dgm:pt modelId="{C449DA0A-526B-944F-A4E0-40212616B138}" type="parTrans" cxnId="{087EC41F-9CE5-0949-9453-C660F650927C}">
      <dgm:prSet/>
      <dgm:spPr/>
      <dgm:t>
        <a:bodyPr/>
        <a:lstStyle/>
        <a:p>
          <a:endParaRPr lang="en-US" sz="1600">
            <a:latin typeface="Arial" panose="020B0604020202020204" pitchFamily="34" charset="0"/>
            <a:cs typeface="Arial" panose="020B0604020202020204" pitchFamily="34" charset="0"/>
          </a:endParaRPr>
        </a:p>
      </dgm:t>
    </dgm:pt>
    <dgm:pt modelId="{AED98FE9-1408-2841-AF48-50ECAA34730E}" type="sibTrans" cxnId="{087EC41F-9CE5-0949-9453-C660F650927C}">
      <dgm:prSet/>
      <dgm:spPr/>
      <dgm:t>
        <a:bodyPr/>
        <a:lstStyle/>
        <a:p>
          <a:endParaRPr lang="en-US" sz="1600">
            <a:latin typeface="Arial" panose="020B0604020202020204" pitchFamily="34" charset="0"/>
            <a:cs typeface="Arial" panose="020B0604020202020204" pitchFamily="34" charset="0"/>
          </a:endParaRPr>
        </a:p>
      </dgm:t>
    </dgm:pt>
    <dgm:pt modelId="{5C24C754-662A-AB48-ADEE-E18803A08347}">
      <dgm:prSet phldrT="[Text]" custT="1"/>
      <dgm:spPr/>
      <dgm:t>
        <a:bodyPr/>
        <a:lstStyle/>
        <a:p>
          <a:r>
            <a:rPr lang="en-US" sz="1600">
              <a:latin typeface="Arial" panose="020B0604020202020204" pitchFamily="34" charset="0"/>
              <a:cs typeface="Arial" panose="020B0604020202020204" pitchFamily="34" charset="0"/>
            </a:rPr>
            <a:t>Kích thước u</a:t>
          </a:r>
        </a:p>
      </dgm:t>
    </dgm:pt>
    <dgm:pt modelId="{3FED91DA-718D-2245-BC6E-D928D4FB6332}" type="parTrans" cxnId="{2D4AED66-7952-D54B-A84D-2AAC60E37649}">
      <dgm:prSet custT="1"/>
      <dgm:spPr/>
      <dgm:t>
        <a:bodyPr/>
        <a:lstStyle/>
        <a:p>
          <a:endParaRPr lang="en-US" sz="1600">
            <a:latin typeface="Arial" panose="020B0604020202020204" pitchFamily="34" charset="0"/>
            <a:cs typeface="Arial" panose="020B0604020202020204" pitchFamily="34" charset="0"/>
          </a:endParaRPr>
        </a:p>
      </dgm:t>
    </dgm:pt>
    <dgm:pt modelId="{742DEDD2-D017-D841-9823-842E539A12E7}" type="sibTrans" cxnId="{2D4AED66-7952-D54B-A84D-2AAC60E37649}">
      <dgm:prSet/>
      <dgm:spPr/>
      <dgm:t>
        <a:bodyPr/>
        <a:lstStyle/>
        <a:p>
          <a:endParaRPr lang="en-US" sz="1600">
            <a:latin typeface="Arial" panose="020B0604020202020204" pitchFamily="34" charset="0"/>
            <a:cs typeface="Arial" panose="020B0604020202020204" pitchFamily="34" charset="0"/>
          </a:endParaRPr>
        </a:p>
      </dgm:t>
    </dgm:pt>
    <dgm:pt modelId="{790EE90E-2F73-0C49-9B8F-D9AFF74971DA}">
      <dgm:prSet phldrT="[Text]" custT="1"/>
      <dgm:spPr/>
      <dgm:t>
        <a:bodyPr/>
        <a:lstStyle/>
        <a:p>
          <a:r>
            <a:rPr lang="en-US" sz="1600">
              <a:latin typeface="Arial" panose="020B0604020202020204" pitchFamily="34" charset="0"/>
              <a:cs typeface="Arial" panose="020B0604020202020204" pitchFamily="34" charset="0"/>
            </a:rPr>
            <a:t>Mức độ xâm lấn của u</a:t>
          </a:r>
        </a:p>
      </dgm:t>
    </dgm:pt>
    <dgm:pt modelId="{5E9197F1-8525-B544-9EF1-CF0BEC04BB50}" type="parTrans" cxnId="{3543C80E-334C-2A40-94EC-476B7247BD61}">
      <dgm:prSet custT="1"/>
      <dgm:spPr/>
      <dgm:t>
        <a:bodyPr/>
        <a:lstStyle/>
        <a:p>
          <a:endParaRPr lang="en-US" sz="1600">
            <a:latin typeface="Arial" panose="020B0604020202020204" pitchFamily="34" charset="0"/>
            <a:cs typeface="Arial" panose="020B0604020202020204" pitchFamily="34" charset="0"/>
          </a:endParaRPr>
        </a:p>
      </dgm:t>
    </dgm:pt>
    <dgm:pt modelId="{C3220583-0E7B-7F4A-909C-252E0D052DAB}" type="sibTrans" cxnId="{3543C80E-334C-2A40-94EC-476B7247BD61}">
      <dgm:prSet/>
      <dgm:spPr/>
      <dgm:t>
        <a:bodyPr/>
        <a:lstStyle/>
        <a:p>
          <a:endParaRPr lang="en-US" sz="1600">
            <a:latin typeface="Arial" panose="020B0604020202020204" pitchFamily="34" charset="0"/>
            <a:cs typeface="Arial" panose="020B0604020202020204" pitchFamily="34" charset="0"/>
          </a:endParaRPr>
        </a:p>
      </dgm:t>
    </dgm:pt>
    <dgm:pt modelId="{FBC18612-5AFE-5F4B-9AFE-58D013B8CAA4}">
      <dgm:prSet phldrT="[Text]" custT="1"/>
      <dgm:spPr/>
      <dgm:t>
        <a:bodyPr/>
        <a:lstStyle/>
        <a:p>
          <a:r>
            <a:rPr lang="en-US" sz="1600">
              <a:latin typeface="Arial" panose="020B0604020202020204" pitchFamily="34" charset="0"/>
              <a:cs typeface="Arial" panose="020B0604020202020204" pitchFamily="34" charset="0"/>
            </a:rPr>
            <a:t>Di căn hạch</a:t>
          </a:r>
        </a:p>
      </dgm:t>
    </dgm:pt>
    <dgm:pt modelId="{3B8AED2C-DB90-8E46-A649-BCE47BD6A9BB}" type="parTrans" cxnId="{5EFFEE5E-C087-A141-8146-B0F5BF7CB46E}">
      <dgm:prSet custT="1"/>
      <dgm:spPr/>
      <dgm:t>
        <a:bodyPr/>
        <a:lstStyle/>
        <a:p>
          <a:endParaRPr lang="en-US" sz="1600">
            <a:latin typeface="Arial" panose="020B0604020202020204" pitchFamily="34" charset="0"/>
            <a:cs typeface="Arial" panose="020B0604020202020204" pitchFamily="34" charset="0"/>
          </a:endParaRPr>
        </a:p>
      </dgm:t>
    </dgm:pt>
    <dgm:pt modelId="{A974F4A6-1D09-704C-A28A-6D8F52815DBB}" type="sibTrans" cxnId="{5EFFEE5E-C087-A141-8146-B0F5BF7CB46E}">
      <dgm:prSet/>
      <dgm:spPr/>
      <dgm:t>
        <a:bodyPr/>
        <a:lstStyle/>
        <a:p>
          <a:endParaRPr lang="en-US" sz="1600">
            <a:latin typeface="Arial" panose="020B0604020202020204" pitchFamily="34" charset="0"/>
            <a:cs typeface="Arial" panose="020B0604020202020204" pitchFamily="34" charset="0"/>
          </a:endParaRPr>
        </a:p>
      </dgm:t>
    </dgm:pt>
    <dgm:pt modelId="{67F9E0B2-5DCD-1846-AC08-681462FECA76}">
      <dgm:prSet phldrT="[Text]" custT="1"/>
      <dgm:spPr/>
      <dgm:t>
        <a:bodyPr/>
        <a:lstStyle/>
        <a:p>
          <a:r>
            <a:rPr lang="en-US" sz="1600">
              <a:latin typeface="Arial" panose="020B0604020202020204" pitchFamily="34" charset="0"/>
              <a:cs typeface="Arial" panose="020B0604020202020204" pitchFamily="34" charset="0"/>
            </a:rPr>
            <a:t>Xâm lấn mạch máu, thần kinh vi thể</a:t>
          </a:r>
        </a:p>
      </dgm:t>
    </dgm:pt>
    <dgm:pt modelId="{7AEB5B18-89DF-D840-90B6-2A3F57A1185D}" type="parTrans" cxnId="{660AA82C-D77B-5949-A6EB-56F8B9000F5A}">
      <dgm:prSet custT="1"/>
      <dgm:spPr/>
      <dgm:t>
        <a:bodyPr/>
        <a:lstStyle/>
        <a:p>
          <a:endParaRPr lang="en-US" sz="1600">
            <a:latin typeface="Arial" panose="020B0604020202020204" pitchFamily="34" charset="0"/>
            <a:cs typeface="Arial" panose="020B0604020202020204" pitchFamily="34" charset="0"/>
          </a:endParaRPr>
        </a:p>
      </dgm:t>
    </dgm:pt>
    <dgm:pt modelId="{E8F8CE60-DAFE-F445-8763-52E38E8346B3}" type="sibTrans" cxnId="{660AA82C-D77B-5949-A6EB-56F8B9000F5A}">
      <dgm:prSet/>
      <dgm:spPr/>
      <dgm:t>
        <a:bodyPr/>
        <a:lstStyle/>
        <a:p>
          <a:endParaRPr lang="en-US" sz="1600">
            <a:latin typeface="Arial" panose="020B0604020202020204" pitchFamily="34" charset="0"/>
            <a:cs typeface="Arial" panose="020B0604020202020204" pitchFamily="34" charset="0"/>
          </a:endParaRPr>
        </a:p>
      </dgm:t>
    </dgm:pt>
    <dgm:pt modelId="{1FEB6C41-EF4A-4242-8E2D-36AA2663F535}">
      <dgm:prSet phldrT="[Text]" custT="1"/>
      <dgm:spPr/>
      <dgm:t>
        <a:bodyPr/>
        <a:lstStyle/>
        <a:p>
          <a:r>
            <a:rPr lang="en-US" sz="1600">
              <a:latin typeface="Arial" panose="020B0604020202020204" pitchFamily="34" charset="0"/>
              <a:cs typeface="Arial" panose="020B0604020202020204" pitchFamily="34" charset="0"/>
            </a:rPr>
            <a:t>Dạng biệt hoá tế bào ung thư</a:t>
          </a:r>
        </a:p>
      </dgm:t>
    </dgm:pt>
    <dgm:pt modelId="{65033A20-1F1B-4E4F-A1AB-B5AD6CE0CB48}" type="parTrans" cxnId="{A871AE7A-6C49-854B-B57E-98B80C527951}">
      <dgm:prSet custT="1"/>
      <dgm:spPr/>
      <dgm:t>
        <a:bodyPr/>
        <a:lstStyle/>
        <a:p>
          <a:endParaRPr lang="en-US" sz="1600">
            <a:latin typeface="Arial" panose="020B0604020202020204" pitchFamily="34" charset="0"/>
            <a:cs typeface="Arial" panose="020B0604020202020204" pitchFamily="34" charset="0"/>
          </a:endParaRPr>
        </a:p>
      </dgm:t>
    </dgm:pt>
    <dgm:pt modelId="{E716E35C-A96B-B647-B089-3FFC0B3BE3B4}" type="sibTrans" cxnId="{A871AE7A-6C49-854B-B57E-98B80C527951}">
      <dgm:prSet/>
      <dgm:spPr/>
      <dgm:t>
        <a:bodyPr/>
        <a:lstStyle/>
        <a:p>
          <a:endParaRPr lang="en-US" sz="1600">
            <a:latin typeface="Arial" panose="020B0604020202020204" pitchFamily="34" charset="0"/>
            <a:cs typeface="Arial" panose="020B0604020202020204" pitchFamily="34" charset="0"/>
          </a:endParaRPr>
        </a:p>
      </dgm:t>
    </dgm:pt>
    <dgm:pt modelId="{56F039C1-0A8F-1F45-AF92-E9B3E749E29E}">
      <dgm:prSet phldrT="[Text]" custT="1"/>
      <dgm:spPr/>
      <dgm:t>
        <a:bodyPr/>
        <a:lstStyle/>
        <a:p>
          <a:r>
            <a:rPr lang="en-US" sz="1600">
              <a:latin typeface="Arial" panose="020B0604020202020204" pitchFamily="34" charset="0"/>
              <a:cs typeface="Arial" panose="020B0604020202020204" pitchFamily="34" charset="0"/>
            </a:rPr>
            <a:t>Biên phẫu thuật (R1/R0)</a:t>
          </a:r>
        </a:p>
      </dgm:t>
    </dgm:pt>
    <dgm:pt modelId="{ED8EB0A7-077A-D545-A1B9-267FCA3108D0}" type="parTrans" cxnId="{937646FD-E4FB-8B42-9142-7A90BFA13160}">
      <dgm:prSet custT="1"/>
      <dgm:spPr/>
      <dgm:t>
        <a:bodyPr/>
        <a:lstStyle/>
        <a:p>
          <a:endParaRPr lang="en-US" sz="1600">
            <a:latin typeface="Arial" panose="020B0604020202020204" pitchFamily="34" charset="0"/>
            <a:cs typeface="Arial" panose="020B0604020202020204" pitchFamily="34" charset="0"/>
          </a:endParaRPr>
        </a:p>
      </dgm:t>
    </dgm:pt>
    <dgm:pt modelId="{19BC25CA-AD5E-F346-89B3-FEECE63A03A7}" type="sibTrans" cxnId="{937646FD-E4FB-8B42-9142-7A90BFA13160}">
      <dgm:prSet/>
      <dgm:spPr/>
      <dgm:t>
        <a:bodyPr/>
        <a:lstStyle/>
        <a:p>
          <a:endParaRPr lang="en-US" sz="1600">
            <a:latin typeface="Arial" panose="020B0604020202020204" pitchFamily="34" charset="0"/>
            <a:cs typeface="Arial" panose="020B0604020202020204" pitchFamily="34" charset="0"/>
          </a:endParaRPr>
        </a:p>
      </dgm:t>
    </dgm:pt>
    <dgm:pt modelId="{8B882AC2-55C0-A346-AA2C-3FF7E5CECE29}" type="pres">
      <dgm:prSet presAssocID="{1AA3123C-FA83-3D4C-B241-82F5CE075B16}" presName="Name0" presStyleCnt="0">
        <dgm:presLayoutVars>
          <dgm:chMax val="1"/>
          <dgm:dir/>
          <dgm:animLvl val="ctr"/>
          <dgm:resizeHandles val="exact"/>
        </dgm:presLayoutVars>
      </dgm:prSet>
      <dgm:spPr/>
    </dgm:pt>
    <dgm:pt modelId="{D2B2F6D2-2CD5-8E4A-A4A0-E4169D6FAAD3}" type="pres">
      <dgm:prSet presAssocID="{5094BBDE-A059-FA45-B3E5-1C609DFBB77A}" presName="centerShape" presStyleLbl="node0" presStyleIdx="0" presStyleCnt="1"/>
      <dgm:spPr/>
    </dgm:pt>
    <dgm:pt modelId="{F8BE359E-3E50-3044-AB2A-25F6611D09D9}" type="pres">
      <dgm:prSet presAssocID="{3FED91DA-718D-2245-BC6E-D928D4FB6332}" presName="parTrans" presStyleLbl="sibTrans2D1" presStyleIdx="0" presStyleCnt="6"/>
      <dgm:spPr/>
    </dgm:pt>
    <dgm:pt modelId="{66D27958-67B6-1B4B-95C0-A16A1289A35B}" type="pres">
      <dgm:prSet presAssocID="{3FED91DA-718D-2245-BC6E-D928D4FB6332}" presName="connectorText" presStyleLbl="sibTrans2D1" presStyleIdx="0" presStyleCnt="6"/>
      <dgm:spPr/>
    </dgm:pt>
    <dgm:pt modelId="{78EE9F94-0FD2-A445-8A4B-05783415B7E4}" type="pres">
      <dgm:prSet presAssocID="{5C24C754-662A-AB48-ADEE-E18803A08347}" presName="node" presStyleLbl="node1" presStyleIdx="0" presStyleCnt="6">
        <dgm:presLayoutVars>
          <dgm:bulletEnabled val="1"/>
        </dgm:presLayoutVars>
      </dgm:prSet>
      <dgm:spPr/>
    </dgm:pt>
    <dgm:pt modelId="{B952D0EC-5C8D-6D4C-A82D-0E39EA09924B}" type="pres">
      <dgm:prSet presAssocID="{5E9197F1-8525-B544-9EF1-CF0BEC04BB50}" presName="parTrans" presStyleLbl="sibTrans2D1" presStyleIdx="1" presStyleCnt="6"/>
      <dgm:spPr/>
    </dgm:pt>
    <dgm:pt modelId="{F58D1D63-91D1-7F4D-9DB2-0D8B3CEAB1B5}" type="pres">
      <dgm:prSet presAssocID="{5E9197F1-8525-B544-9EF1-CF0BEC04BB50}" presName="connectorText" presStyleLbl="sibTrans2D1" presStyleIdx="1" presStyleCnt="6"/>
      <dgm:spPr/>
    </dgm:pt>
    <dgm:pt modelId="{BABBB29F-B21B-BE4F-BD5B-AE3A7C61442A}" type="pres">
      <dgm:prSet presAssocID="{790EE90E-2F73-0C49-9B8F-D9AFF74971DA}" presName="node" presStyleLbl="node1" presStyleIdx="1" presStyleCnt="6">
        <dgm:presLayoutVars>
          <dgm:bulletEnabled val="1"/>
        </dgm:presLayoutVars>
      </dgm:prSet>
      <dgm:spPr/>
    </dgm:pt>
    <dgm:pt modelId="{7C6C5659-9B3C-B647-BBB9-5AD499F4375D}" type="pres">
      <dgm:prSet presAssocID="{65033A20-1F1B-4E4F-A1AB-B5AD6CE0CB48}" presName="parTrans" presStyleLbl="sibTrans2D1" presStyleIdx="2" presStyleCnt="6"/>
      <dgm:spPr/>
    </dgm:pt>
    <dgm:pt modelId="{4B4BD453-C235-1B46-A2EA-70FBD6A0B251}" type="pres">
      <dgm:prSet presAssocID="{65033A20-1F1B-4E4F-A1AB-B5AD6CE0CB48}" presName="connectorText" presStyleLbl="sibTrans2D1" presStyleIdx="2" presStyleCnt="6"/>
      <dgm:spPr/>
    </dgm:pt>
    <dgm:pt modelId="{AA5A5140-DFAC-9245-83AB-429345F36CEC}" type="pres">
      <dgm:prSet presAssocID="{1FEB6C41-EF4A-4242-8E2D-36AA2663F535}" presName="node" presStyleLbl="node1" presStyleIdx="2" presStyleCnt="6">
        <dgm:presLayoutVars>
          <dgm:bulletEnabled val="1"/>
        </dgm:presLayoutVars>
      </dgm:prSet>
      <dgm:spPr/>
    </dgm:pt>
    <dgm:pt modelId="{B5D2925F-B73A-CB4C-B7B6-CFF5FB5CE72B}" type="pres">
      <dgm:prSet presAssocID="{ED8EB0A7-077A-D545-A1B9-267FCA3108D0}" presName="parTrans" presStyleLbl="sibTrans2D1" presStyleIdx="3" presStyleCnt="6"/>
      <dgm:spPr/>
    </dgm:pt>
    <dgm:pt modelId="{7107AE9F-7797-0B45-AA1D-69EE9178ECCC}" type="pres">
      <dgm:prSet presAssocID="{ED8EB0A7-077A-D545-A1B9-267FCA3108D0}" presName="connectorText" presStyleLbl="sibTrans2D1" presStyleIdx="3" presStyleCnt="6"/>
      <dgm:spPr/>
    </dgm:pt>
    <dgm:pt modelId="{EB6426FC-46EE-2C48-A962-A7050226D198}" type="pres">
      <dgm:prSet presAssocID="{56F039C1-0A8F-1F45-AF92-E9B3E749E29E}" presName="node" presStyleLbl="node1" presStyleIdx="3" presStyleCnt="6">
        <dgm:presLayoutVars>
          <dgm:bulletEnabled val="1"/>
        </dgm:presLayoutVars>
      </dgm:prSet>
      <dgm:spPr/>
    </dgm:pt>
    <dgm:pt modelId="{243024AE-37D4-0B4F-B98D-7ADF46771756}" type="pres">
      <dgm:prSet presAssocID="{3B8AED2C-DB90-8E46-A649-BCE47BD6A9BB}" presName="parTrans" presStyleLbl="sibTrans2D1" presStyleIdx="4" presStyleCnt="6"/>
      <dgm:spPr/>
    </dgm:pt>
    <dgm:pt modelId="{8DC85F09-EE2C-9E46-965A-D5FB22D33645}" type="pres">
      <dgm:prSet presAssocID="{3B8AED2C-DB90-8E46-A649-BCE47BD6A9BB}" presName="connectorText" presStyleLbl="sibTrans2D1" presStyleIdx="4" presStyleCnt="6"/>
      <dgm:spPr/>
    </dgm:pt>
    <dgm:pt modelId="{54808A9E-F254-3646-A8FC-DE898417A7A7}" type="pres">
      <dgm:prSet presAssocID="{FBC18612-5AFE-5F4B-9AFE-58D013B8CAA4}" presName="node" presStyleLbl="node1" presStyleIdx="4" presStyleCnt="6">
        <dgm:presLayoutVars>
          <dgm:bulletEnabled val="1"/>
        </dgm:presLayoutVars>
      </dgm:prSet>
      <dgm:spPr/>
    </dgm:pt>
    <dgm:pt modelId="{3FA1AA58-5A3A-E548-8679-168E05ACB327}" type="pres">
      <dgm:prSet presAssocID="{7AEB5B18-89DF-D840-90B6-2A3F57A1185D}" presName="parTrans" presStyleLbl="sibTrans2D1" presStyleIdx="5" presStyleCnt="6"/>
      <dgm:spPr/>
    </dgm:pt>
    <dgm:pt modelId="{2445FAE5-0175-4E44-92FE-234F695F4312}" type="pres">
      <dgm:prSet presAssocID="{7AEB5B18-89DF-D840-90B6-2A3F57A1185D}" presName="connectorText" presStyleLbl="sibTrans2D1" presStyleIdx="5" presStyleCnt="6"/>
      <dgm:spPr/>
    </dgm:pt>
    <dgm:pt modelId="{0CD0D8ED-7266-7F45-98F3-B8CA489DC17F}" type="pres">
      <dgm:prSet presAssocID="{67F9E0B2-5DCD-1846-AC08-681462FECA76}" presName="node" presStyleLbl="node1" presStyleIdx="5" presStyleCnt="6">
        <dgm:presLayoutVars>
          <dgm:bulletEnabled val="1"/>
        </dgm:presLayoutVars>
      </dgm:prSet>
      <dgm:spPr/>
    </dgm:pt>
  </dgm:ptLst>
  <dgm:cxnLst>
    <dgm:cxn modelId="{7871B703-ABD3-3240-BC55-9B04D171F1B8}" type="presOf" srcId="{56F039C1-0A8F-1F45-AF92-E9B3E749E29E}" destId="{EB6426FC-46EE-2C48-A962-A7050226D198}" srcOrd="0" destOrd="0" presId="urn:microsoft.com/office/officeart/2005/8/layout/radial5"/>
    <dgm:cxn modelId="{3543C80E-334C-2A40-94EC-476B7247BD61}" srcId="{5094BBDE-A059-FA45-B3E5-1C609DFBB77A}" destId="{790EE90E-2F73-0C49-9B8F-D9AFF74971DA}" srcOrd="1" destOrd="0" parTransId="{5E9197F1-8525-B544-9EF1-CF0BEC04BB50}" sibTransId="{C3220583-0E7B-7F4A-909C-252E0D052DAB}"/>
    <dgm:cxn modelId="{D3195914-A0EC-0543-902C-EE06AF05886B}" type="presOf" srcId="{5E9197F1-8525-B544-9EF1-CF0BEC04BB50}" destId="{F58D1D63-91D1-7F4D-9DB2-0D8B3CEAB1B5}" srcOrd="1" destOrd="0" presId="urn:microsoft.com/office/officeart/2005/8/layout/radial5"/>
    <dgm:cxn modelId="{087EC41F-9CE5-0949-9453-C660F650927C}" srcId="{1AA3123C-FA83-3D4C-B241-82F5CE075B16}" destId="{5094BBDE-A059-FA45-B3E5-1C609DFBB77A}" srcOrd="0" destOrd="0" parTransId="{C449DA0A-526B-944F-A4E0-40212616B138}" sibTransId="{AED98FE9-1408-2841-AF48-50ECAA34730E}"/>
    <dgm:cxn modelId="{A269F327-79E1-C247-AD57-B47DC0C7E9A2}" type="presOf" srcId="{3B8AED2C-DB90-8E46-A649-BCE47BD6A9BB}" destId="{8DC85F09-EE2C-9E46-965A-D5FB22D33645}" srcOrd="1" destOrd="0" presId="urn:microsoft.com/office/officeart/2005/8/layout/radial5"/>
    <dgm:cxn modelId="{4FC2F129-B9AC-B845-91F5-2411363FAD13}" type="presOf" srcId="{ED8EB0A7-077A-D545-A1B9-267FCA3108D0}" destId="{B5D2925F-B73A-CB4C-B7B6-CFF5FB5CE72B}" srcOrd="0" destOrd="0" presId="urn:microsoft.com/office/officeart/2005/8/layout/radial5"/>
    <dgm:cxn modelId="{660AA82C-D77B-5949-A6EB-56F8B9000F5A}" srcId="{5094BBDE-A059-FA45-B3E5-1C609DFBB77A}" destId="{67F9E0B2-5DCD-1846-AC08-681462FECA76}" srcOrd="5" destOrd="0" parTransId="{7AEB5B18-89DF-D840-90B6-2A3F57A1185D}" sibTransId="{E8F8CE60-DAFE-F445-8763-52E38E8346B3}"/>
    <dgm:cxn modelId="{4ADFB031-4CA9-4B48-9DBF-E9FE09D98CFE}" type="presOf" srcId="{65033A20-1F1B-4E4F-A1AB-B5AD6CE0CB48}" destId="{4B4BD453-C235-1B46-A2EA-70FBD6A0B251}" srcOrd="1" destOrd="0" presId="urn:microsoft.com/office/officeart/2005/8/layout/radial5"/>
    <dgm:cxn modelId="{33333344-E35D-944B-BFF6-4EB8F8459229}" type="presOf" srcId="{1AA3123C-FA83-3D4C-B241-82F5CE075B16}" destId="{8B882AC2-55C0-A346-AA2C-3FF7E5CECE29}" srcOrd="0" destOrd="0" presId="urn:microsoft.com/office/officeart/2005/8/layout/radial5"/>
    <dgm:cxn modelId="{B65AA544-F3AD-464C-BA64-E3B7B1774E8B}" type="presOf" srcId="{7AEB5B18-89DF-D840-90B6-2A3F57A1185D}" destId="{3FA1AA58-5A3A-E548-8679-168E05ACB327}" srcOrd="0" destOrd="0" presId="urn:microsoft.com/office/officeart/2005/8/layout/radial5"/>
    <dgm:cxn modelId="{F071A14F-B769-474F-B5E0-DB4F4091C4CD}" type="presOf" srcId="{7AEB5B18-89DF-D840-90B6-2A3F57A1185D}" destId="{2445FAE5-0175-4E44-92FE-234F695F4312}" srcOrd="1" destOrd="0" presId="urn:microsoft.com/office/officeart/2005/8/layout/radial5"/>
    <dgm:cxn modelId="{5EFFEE5E-C087-A141-8146-B0F5BF7CB46E}" srcId="{5094BBDE-A059-FA45-B3E5-1C609DFBB77A}" destId="{FBC18612-5AFE-5F4B-9AFE-58D013B8CAA4}" srcOrd="4" destOrd="0" parTransId="{3B8AED2C-DB90-8E46-A649-BCE47BD6A9BB}" sibTransId="{A974F4A6-1D09-704C-A28A-6D8F52815DBB}"/>
    <dgm:cxn modelId="{2D4AED66-7952-D54B-A84D-2AAC60E37649}" srcId="{5094BBDE-A059-FA45-B3E5-1C609DFBB77A}" destId="{5C24C754-662A-AB48-ADEE-E18803A08347}" srcOrd="0" destOrd="0" parTransId="{3FED91DA-718D-2245-BC6E-D928D4FB6332}" sibTransId="{742DEDD2-D017-D841-9823-842E539A12E7}"/>
    <dgm:cxn modelId="{27936678-A3E5-4F42-AEC3-A40B3D00DA8E}" type="presOf" srcId="{790EE90E-2F73-0C49-9B8F-D9AFF74971DA}" destId="{BABBB29F-B21B-BE4F-BD5B-AE3A7C61442A}" srcOrd="0" destOrd="0" presId="urn:microsoft.com/office/officeart/2005/8/layout/radial5"/>
    <dgm:cxn modelId="{A871AE7A-6C49-854B-B57E-98B80C527951}" srcId="{5094BBDE-A059-FA45-B3E5-1C609DFBB77A}" destId="{1FEB6C41-EF4A-4242-8E2D-36AA2663F535}" srcOrd="2" destOrd="0" parTransId="{65033A20-1F1B-4E4F-A1AB-B5AD6CE0CB48}" sibTransId="{E716E35C-A96B-B647-B089-3FFC0B3BE3B4}"/>
    <dgm:cxn modelId="{8164CF88-19C3-7542-BD23-51E08684BF14}" type="presOf" srcId="{67F9E0B2-5DCD-1846-AC08-681462FECA76}" destId="{0CD0D8ED-7266-7F45-98F3-B8CA489DC17F}" srcOrd="0" destOrd="0" presId="urn:microsoft.com/office/officeart/2005/8/layout/radial5"/>
    <dgm:cxn modelId="{B7A2FA8E-F4E5-9C47-85B4-F0D020385AEB}" type="presOf" srcId="{65033A20-1F1B-4E4F-A1AB-B5AD6CE0CB48}" destId="{7C6C5659-9B3C-B647-BBB9-5AD499F4375D}" srcOrd="0" destOrd="0" presId="urn:microsoft.com/office/officeart/2005/8/layout/radial5"/>
    <dgm:cxn modelId="{4A612E9A-9374-234E-A85B-39C03D115ACF}" type="presOf" srcId="{ED8EB0A7-077A-D545-A1B9-267FCA3108D0}" destId="{7107AE9F-7797-0B45-AA1D-69EE9178ECCC}" srcOrd="1" destOrd="0" presId="urn:microsoft.com/office/officeart/2005/8/layout/radial5"/>
    <dgm:cxn modelId="{E271BF9A-71E4-7B4A-87BE-EE7145291AD2}" type="presOf" srcId="{3B8AED2C-DB90-8E46-A649-BCE47BD6A9BB}" destId="{243024AE-37D4-0B4F-B98D-7ADF46771756}" srcOrd="0" destOrd="0" presId="urn:microsoft.com/office/officeart/2005/8/layout/radial5"/>
    <dgm:cxn modelId="{10115B9E-8E33-EE40-B65A-C11F0974787B}" type="presOf" srcId="{5E9197F1-8525-B544-9EF1-CF0BEC04BB50}" destId="{B952D0EC-5C8D-6D4C-A82D-0E39EA09924B}" srcOrd="0" destOrd="0" presId="urn:microsoft.com/office/officeart/2005/8/layout/radial5"/>
    <dgm:cxn modelId="{77AEDFBE-DA6D-AA44-81BE-D7128123D53E}" type="presOf" srcId="{1FEB6C41-EF4A-4242-8E2D-36AA2663F535}" destId="{AA5A5140-DFAC-9245-83AB-429345F36CEC}" srcOrd="0" destOrd="0" presId="urn:microsoft.com/office/officeart/2005/8/layout/radial5"/>
    <dgm:cxn modelId="{C0E4FABE-52BF-7D43-BF3A-7FFDAF85537B}" type="presOf" srcId="{5C24C754-662A-AB48-ADEE-E18803A08347}" destId="{78EE9F94-0FD2-A445-8A4B-05783415B7E4}" srcOrd="0" destOrd="0" presId="urn:microsoft.com/office/officeart/2005/8/layout/radial5"/>
    <dgm:cxn modelId="{3C6C46DA-16CC-1C47-8E82-719C89340F73}" type="presOf" srcId="{FBC18612-5AFE-5F4B-9AFE-58D013B8CAA4}" destId="{54808A9E-F254-3646-A8FC-DE898417A7A7}" srcOrd="0" destOrd="0" presId="urn:microsoft.com/office/officeart/2005/8/layout/radial5"/>
    <dgm:cxn modelId="{18FCFBDC-02CF-FD40-8950-666EFC41DDF7}" type="presOf" srcId="{3FED91DA-718D-2245-BC6E-D928D4FB6332}" destId="{F8BE359E-3E50-3044-AB2A-25F6611D09D9}" srcOrd="0" destOrd="0" presId="urn:microsoft.com/office/officeart/2005/8/layout/radial5"/>
    <dgm:cxn modelId="{000F77E1-7494-5645-AE2B-368E89F8BAA8}" type="presOf" srcId="{3FED91DA-718D-2245-BC6E-D928D4FB6332}" destId="{66D27958-67B6-1B4B-95C0-A16A1289A35B}" srcOrd="1" destOrd="0" presId="urn:microsoft.com/office/officeart/2005/8/layout/radial5"/>
    <dgm:cxn modelId="{E2C161F0-A48D-9343-849D-6520DD99220B}" type="presOf" srcId="{5094BBDE-A059-FA45-B3E5-1C609DFBB77A}" destId="{D2B2F6D2-2CD5-8E4A-A4A0-E4169D6FAAD3}" srcOrd="0" destOrd="0" presId="urn:microsoft.com/office/officeart/2005/8/layout/radial5"/>
    <dgm:cxn modelId="{937646FD-E4FB-8B42-9142-7A90BFA13160}" srcId="{5094BBDE-A059-FA45-B3E5-1C609DFBB77A}" destId="{56F039C1-0A8F-1F45-AF92-E9B3E749E29E}" srcOrd="3" destOrd="0" parTransId="{ED8EB0A7-077A-D545-A1B9-267FCA3108D0}" sibTransId="{19BC25CA-AD5E-F346-89B3-FEECE63A03A7}"/>
    <dgm:cxn modelId="{55D2D627-47D0-B049-A2B0-13C0952F2AAF}" type="presParOf" srcId="{8B882AC2-55C0-A346-AA2C-3FF7E5CECE29}" destId="{D2B2F6D2-2CD5-8E4A-A4A0-E4169D6FAAD3}" srcOrd="0" destOrd="0" presId="urn:microsoft.com/office/officeart/2005/8/layout/radial5"/>
    <dgm:cxn modelId="{2CBEC93A-E9EF-0D42-B9EA-038251877DBA}" type="presParOf" srcId="{8B882AC2-55C0-A346-AA2C-3FF7E5CECE29}" destId="{F8BE359E-3E50-3044-AB2A-25F6611D09D9}" srcOrd="1" destOrd="0" presId="urn:microsoft.com/office/officeart/2005/8/layout/radial5"/>
    <dgm:cxn modelId="{78E52606-5EC4-424C-A687-E2D174F728BA}" type="presParOf" srcId="{F8BE359E-3E50-3044-AB2A-25F6611D09D9}" destId="{66D27958-67B6-1B4B-95C0-A16A1289A35B}" srcOrd="0" destOrd="0" presId="urn:microsoft.com/office/officeart/2005/8/layout/radial5"/>
    <dgm:cxn modelId="{48054C20-3E59-9340-8688-21D7F1334234}" type="presParOf" srcId="{8B882AC2-55C0-A346-AA2C-3FF7E5CECE29}" destId="{78EE9F94-0FD2-A445-8A4B-05783415B7E4}" srcOrd="2" destOrd="0" presId="urn:microsoft.com/office/officeart/2005/8/layout/radial5"/>
    <dgm:cxn modelId="{BF23B240-5F21-4E40-AD4E-C5B3C0E2263F}" type="presParOf" srcId="{8B882AC2-55C0-A346-AA2C-3FF7E5CECE29}" destId="{B952D0EC-5C8D-6D4C-A82D-0E39EA09924B}" srcOrd="3" destOrd="0" presId="urn:microsoft.com/office/officeart/2005/8/layout/radial5"/>
    <dgm:cxn modelId="{028900E2-7C5A-744B-95B3-5280873CEEC3}" type="presParOf" srcId="{B952D0EC-5C8D-6D4C-A82D-0E39EA09924B}" destId="{F58D1D63-91D1-7F4D-9DB2-0D8B3CEAB1B5}" srcOrd="0" destOrd="0" presId="urn:microsoft.com/office/officeart/2005/8/layout/radial5"/>
    <dgm:cxn modelId="{3A5F6B52-5691-7C48-80D8-F6ADB3520B3F}" type="presParOf" srcId="{8B882AC2-55C0-A346-AA2C-3FF7E5CECE29}" destId="{BABBB29F-B21B-BE4F-BD5B-AE3A7C61442A}" srcOrd="4" destOrd="0" presId="urn:microsoft.com/office/officeart/2005/8/layout/radial5"/>
    <dgm:cxn modelId="{EDF56872-5C88-3043-96C3-C199FAFC791F}" type="presParOf" srcId="{8B882AC2-55C0-A346-AA2C-3FF7E5CECE29}" destId="{7C6C5659-9B3C-B647-BBB9-5AD499F4375D}" srcOrd="5" destOrd="0" presId="urn:microsoft.com/office/officeart/2005/8/layout/radial5"/>
    <dgm:cxn modelId="{C6B3C1E4-2C26-9246-BFAF-AC184E533449}" type="presParOf" srcId="{7C6C5659-9B3C-B647-BBB9-5AD499F4375D}" destId="{4B4BD453-C235-1B46-A2EA-70FBD6A0B251}" srcOrd="0" destOrd="0" presId="urn:microsoft.com/office/officeart/2005/8/layout/radial5"/>
    <dgm:cxn modelId="{6F6918A9-C020-F643-89BD-E6B30C8B6103}" type="presParOf" srcId="{8B882AC2-55C0-A346-AA2C-3FF7E5CECE29}" destId="{AA5A5140-DFAC-9245-83AB-429345F36CEC}" srcOrd="6" destOrd="0" presId="urn:microsoft.com/office/officeart/2005/8/layout/radial5"/>
    <dgm:cxn modelId="{91EE53B7-AA45-D946-AB9A-2925B330DDCC}" type="presParOf" srcId="{8B882AC2-55C0-A346-AA2C-3FF7E5CECE29}" destId="{B5D2925F-B73A-CB4C-B7B6-CFF5FB5CE72B}" srcOrd="7" destOrd="0" presId="urn:microsoft.com/office/officeart/2005/8/layout/radial5"/>
    <dgm:cxn modelId="{6BB05925-D031-6E43-B80F-064BEC64017D}" type="presParOf" srcId="{B5D2925F-B73A-CB4C-B7B6-CFF5FB5CE72B}" destId="{7107AE9F-7797-0B45-AA1D-69EE9178ECCC}" srcOrd="0" destOrd="0" presId="urn:microsoft.com/office/officeart/2005/8/layout/radial5"/>
    <dgm:cxn modelId="{A547539A-FDBF-D54E-9E69-A786170CB035}" type="presParOf" srcId="{8B882AC2-55C0-A346-AA2C-3FF7E5CECE29}" destId="{EB6426FC-46EE-2C48-A962-A7050226D198}" srcOrd="8" destOrd="0" presId="urn:microsoft.com/office/officeart/2005/8/layout/radial5"/>
    <dgm:cxn modelId="{08F40A06-AB4B-4047-AF0C-263C8F9A2EB5}" type="presParOf" srcId="{8B882AC2-55C0-A346-AA2C-3FF7E5CECE29}" destId="{243024AE-37D4-0B4F-B98D-7ADF46771756}" srcOrd="9" destOrd="0" presId="urn:microsoft.com/office/officeart/2005/8/layout/radial5"/>
    <dgm:cxn modelId="{BAC7B130-4215-C640-AA50-BBE74A661E2B}" type="presParOf" srcId="{243024AE-37D4-0B4F-B98D-7ADF46771756}" destId="{8DC85F09-EE2C-9E46-965A-D5FB22D33645}" srcOrd="0" destOrd="0" presId="urn:microsoft.com/office/officeart/2005/8/layout/radial5"/>
    <dgm:cxn modelId="{7AE02786-8018-1D4E-B464-099A214C17BD}" type="presParOf" srcId="{8B882AC2-55C0-A346-AA2C-3FF7E5CECE29}" destId="{54808A9E-F254-3646-A8FC-DE898417A7A7}" srcOrd="10" destOrd="0" presId="urn:microsoft.com/office/officeart/2005/8/layout/radial5"/>
    <dgm:cxn modelId="{FEEDF8EF-9815-9F47-8CB2-5BC51A79998A}" type="presParOf" srcId="{8B882AC2-55C0-A346-AA2C-3FF7E5CECE29}" destId="{3FA1AA58-5A3A-E548-8679-168E05ACB327}" srcOrd="11" destOrd="0" presId="urn:microsoft.com/office/officeart/2005/8/layout/radial5"/>
    <dgm:cxn modelId="{F08908F2-BADE-AC4F-8C8E-D5D67B37FE7B}" type="presParOf" srcId="{3FA1AA58-5A3A-E548-8679-168E05ACB327}" destId="{2445FAE5-0175-4E44-92FE-234F695F4312}" srcOrd="0" destOrd="0" presId="urn:microsoft.com/office/officeart/2005/8/layout/radial5"/>
    <dgm:cxn modelId="{BB441350-E6A1-5C4D-BD6A-E0A595B300CD}" type="presParOf" srcId="{8B882AC2-55C0-A346-AA2C-3FF7E5CECE29}" destId="{0CD0D8ED-7266-7F45-98F3-B8CA489DC17F}"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EC9A9-2CDC-4D6F-A02C-6C8D5D033D6A}">
      <dsp:nvSpPr>
        <dsp:cNvPr id="0" name=""/>
        <dsp:cNvSpPr/>
      </dsp:nvSpPr>
      <dsp:spPr>
        <a:xfrm>
          <a:off x="0" y="726"/>
          <a:ext cx="6247805" cy="0"/>
        </a:xfrm>
        <a:prstGeom prst="line">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w="6350" cap="flat" cmpd="sng" algn="ctr">
          <a:solidFill>
            <a:schemeClr val="dk1">
              <a:shade val="80000"/>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sp>
    <dsp:sp modelId="{EE4D77B7-DED5-465E-943E-A48783BC0675}">
      <dsp:nvSpPr>
        <dsp:cNvPr id="0" name=""/>
        <dsp:cNvSpPr/>
      </dsp:nvSpPr>
      <dsp:spPr>
        <a:xfrm>
          <a:off x="0" y="726"/>
          <a:ext cx="6247805" cy="850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1.Siêu âm bụng</a:t>
          </a:r>
        </a:p>
      </dsp:txBody>
      <dsp:txXfrm>
        <a:off x="0" y="726"/>
        <a:ext cx="6247805" cy="850409"/>
      </dsp:txXfrm>
    </dsp:sp>
    <dsp:sp modelId="{3264F696-849B-48E9-AD51-63877E899A94}">
      <dsp:nvSpPr>
        <dsp:cNvPr id="0" name=""/>
        <dsp:cNvSpPr/>
      </dsp:nvSpPr>
      <dsp:spPr>
        <a:xfrm>
          <a:off x="0" y="851136"/>
          <a:ext cx="6247805" cy="0"/>
        </a:xfrm>
        <a:prstGeom prst="line">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w="6350" cap="flat" cmpd="sng" algn="ctr">
          <a:solidFill>
            <a:schemeClr val="dk1">
              <a:shade val="80000"/>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sp>
    <dsp:sp modelId="{84886AAC-F0EC-48CC-8A84-7F4EF578FC53}">
      <dsp:nvSpPr>
        <dsp:cNvPr id="0" name=""/>
        <dsp:cNvSpPr/>
      </dsp:nvSpPr>
      <dsp:spPr>
        <a:xfrm>
          <a:off x="0" y="851136"/>
          <a:ext cx="6247805" cy="850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2.CT scan bụng chậu có cản quang</a:t>
          </a:r>
        </a:p>
      </dsp:txBody>
      <dsp:txXfrm>
        <a:off x="0" y="851136"/>
        <a:ext cx="6247805" cy="850409"/>
      </dsp:txXfrm>
    </dsp:sp>
    <dsp:sp modelId="{26EC01D2-0563-43D8-8066-6B7879C4F9E2}">
      <dsp:nvSpPr>
        <dsp:cNvPr id="0" name=""/>
        <dsp:cNvSpPr/>
      </dsp:nvSpPr>
      <dsp:spPr>
        <a:xfrm>
          <a:off x="0" y="1701545"/>
          <a:ext cx="6247805" cy="0"/>
        </a:xfrm>
        <a:prstGeom prst="line">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w="6350" cap="flat" cmpd="sng" algn="ctr">
          <a:solidFill>
            <a:schemeClr val="dk1">
              <a:shade val="80000"/>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sp>
    <dsp:sp modelId="{2D955FC6-F9E7-4E9E-A71F-ED76AF9D262D}">
      <dsp:nvSpPr>
        <dsp:cNvPr id="0" name=""/>
        <dsp:cNvSpPr/>
      </dsp:nvSpPr>
      <dsp:spPr>
        <a:xfrm>
          <a:off x="0" y="1701545"/>
          <a:ext cx="6247805" cy="850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3.SIÊU ÂM NỘI SOI - Endoscopic ultrasound (EUS)</a:t>
          </a:r>
        </a:p>
      </dsp:txBody>
      <dsp:txXfrm>
        <a:off x="0" y="1701545"/>
        <a:ext cx="6247805" cy="850409"/>
      </dsp:txXfrm>
    </dsp:sp>
    <dsp:sp modelId="{8DDF63E8-7E5D-46F5-8FBD-F6E074ED485E}">
      <dsp:nvSpPr>
        <dsp:cNvPr id="0" name=""/>
        <dsp:cNvSpPr/>
      </dsp:nvSpPr>
      <dsp:spPr>
        <a:xfrm>
          <a:off x="0" y="2551954"/>
          <a:ext cx="6247805" cy="0"/>
        </a:xfrm>
        <a:prstGeom prst="line">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w="6350" cap="flat" cmpd="sng" algn="ctr">
          <a:solidFill>
            <a:schemeClr val="dk1">
              <a:shade val="80000"/>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sp>
    <dsp:sp modelId="{BAFB80EC-9E4B-414C-9969-A1E01D8EFD98}">
      <dsp:nvSpPr>
        <dsp:cNvPr id="0" name=""/>
        <dsp:cNvSpPr/>
      </dsp:nvSpPr>
      <dsp:spPr>
        <a:xfrm>
          <a:off x="0" y="2551954"/>
          <a:ext cx="6247805" cy="850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3.</a:t>
          </a:r>
          <a:r>
            <a:rPr lang="vi-VN" sz="2000" kern="1200">
              <a:latin typeface="Arial" panose="020B0604020202020204" pitchFamily="34" charset="0"/>
              <a:cs typeface="Arial" panose="020B0604020202020204" pitchFamily="34" charset="0"/>
            </a:rPr>
            <a:t>CHỤP CỘNG HƯỞNG TỪ MẬT TUỴ - Magnetic Resonance Cholangiopancreatography (MRCP)</a:t>
          </a:r>
          <a:endParaRPr lang="en-US" sz="2000" kern="1200">
            <a:latin typeface="Arial" panose="020B0604020202020204" pitchFamily="34" charset="0"/>
            <a:cs typeface="Arial" panose="020B0604020202020204" pitchFamily="34" charset="0"/>
          </a:endParaRPr>
        </a:p>
      </dsp:txBody>
      <dsp:txXfrm>
        <a:off x="0" y="2551954"/>
        <a:ext cx="6247805" cy="850409"/>
      </dsp:txXfrm>
    </dsp:sp>
    <dsp:sp modelId="{6C7631EC-3786-43B8-B2F7-9354F6A180BF}">
      <dsp:nvSpPr>
        <dsp:cNvPr id="0" name=""/>
        <dsp:cNvSpPr/>
      </dsp:nvSpPr>
      <dsp:spPr>
        <a:xfrm>
          <a:off x="0" y="3402364"/>
          <a:ext cx="6247805" cy="0"/>
        </a:xfrm>
        <a:prstGeom prst="line">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w="6350" cap="flat" cmpd="sng" algn="ctr">
          <a:solidFill>
            <a:schemeClr val="dk1">
              <a:shade val="80000"/>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sp>
    <dsp:sp modelId="{917B9C60-2627-4B79-AA13-75D27F6F6CDC}">
      <dsp:nvSpPr>
        <dsp:cNvPr id="0" name=""/>
        <dsp:cNvSpPr/>
      </dsp:nvSpPr>
      <dsp:spPr>
        <a:xfrm>
          <a:off x="0" y="3402364"/>
          <a:ext cx="6247805" cy="850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4.</a:t>
          </a:r>
          <a:r>
            <a:rPr lang="vi-VN" sz="2000" kern="1200">
              <a:latin typeface="Arial" panose="020B0604020202020204" pitchFamily="34" charset="0"/>
              <a:cs typeface="Arial" panose="020B0604020202020204" pitchFamily="34" charset="0"/>
            </a:rPr>
            <a:t>NỘI SOI MẬT TUỴ NGƯỢC DÒNG - Endoscopic Retrograde Cholangio Pancreatography (</a:t>
          </a:r>
          <a:r>
            <a:rPr lang="en-US" sz="2000" kern="1200">
              <a:latin typeface="Arial" panose="020B0604020202020204" pitchFamily="34" charset="0"/>
              <a:cs typeface="Arial" panose="020B0604020202020204" pitchFamily="34" charset="0"/>
            </a:rPr>
            <a:t>ERCP</a:t>
          </a:r>
          <a:r>
            <a:rPr lang="vi-VN" sz="2000" kern="1200">
              <a:latin typeface="Arial" panose="020B0604020202020204" pitchFamily="34" charset="0"/>
              <a:cs typeface="Arial" panose="020B0604020202020204" pitchFamily="34" charset="0"/>
            </a:rPr>
            <a:t>)</a:t>
          </a:r>
          <a:endParaRPr lang="en-US" sz="2000" kern="1200">
            <a:latin typeface="Arial" panose="020B0604020202020204" pitchFamily="34" charset="0"/>
            <a:cs typeface="Arial" panose="020B0604020202020204" pitchFamily="34" charset="0"/>
          </a:endParaRPr>
        </a:p>
      </dsp:txBody>
      <dsp:txXfrm>
        <a:off x="0" y="3402364"/>
        <a:ext cx="6247805" cy="850409"/>
      </dsp:txXfrm>
    </dsp:sp>
    <dsp:sp modelId="{962007FF-DF65-40B5-92E2-C0F1F25D38D8}">
      <dsp:nvSpPr>
        <dsp:cNvPr id="0" name=""/>
        <dsp:cNvSpPr/>
      </dsp:nvSpPr>
      <dsp:spPr>
        <a:xfrm>
          <a:off x="0" y="4252773"/>
          <a:ext cx="6247805" cy="0"/>
        </a:xfrm>
        <a:prstGeom prst="line">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w="6350" cap="flat" cmpd="sng" algn="ctr">
          <a:solidFill>
            <a:schemeClr val="dk1">
              <a:shade val="80000"/>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sp>
    <dsp:sp modelId="{A499BFB2-DE50-43C4-A3FF-09C8008B5E12}">
      <dsp:nvSpPr>
        <dsp:cNvPr id="0" name=""/>
        <dsp:cNvSpPr/>
      </dsp:nvSpPr>
      <dsp:spPr>
        <a:xfrm>
          <a:off x="0" y="4252773"/>
          <a:ext cx="6247805" cy="850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5.Positron Emission Tomography - Computed Tomography PET/CT</a:t>
          </a:r>
        </a:p>
      </dsp:txBody>
      <dsp:txXfrm>
        <a:off x="0" y="4252773"/>
        <a:ext cx="6247805" cy="850409"/>
      </dsp:txXfrm>
    </dsp:sp>
    <dsp:sp modelId="{57B7AC64-5909-46C9-9303-07CA74901BB9}">
      <dsp:nvSpPr>
        <dsp:cNvPr id="0" name=""/>
        <dsp:cNvSpPr/>
      </dsp:nvSpPr>
      <dsp:spPr>
        <a:xfrm>
          <a:off x="0" y="5103182"/>
          <a:ext cx="6247805" cy="0"/>
        </a:xfrm>
        <a:prstGeom prst="line">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w="6350" cap="flat" cmpd="sng" algn="ctr">
          <a:solidFill>
            <a:schemeClr val="dk1">
              <a:shade val="80000"/>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sp>
    <dsp:sp modelId="{504D02E8-2169-4A8E-9FFB-574FC04DDE44}">
      <dsp:nvSpPr>
        <dsp:cNvPr id="0" name=""/>
        <dsp:cNvSpPr/>
      </dsp:nvSpPr>
      <dsp:spPr>
        <a:xfrm>
          <a:off x="0" y="5103182"/>
          <a:ext cx="6247805" cy="850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6.</a:t>
          </a:r>
          <a:r>
            <a:rPr lang="vi-VN" sz="2000" kern="1200">
              <a:latin typeface="Arial" panose="020B0604020202020204" pitchFamily="34" charset="0"/>
              <a:cs typeface="Arial" panose="020B0604020202020204" pitchFamily="34" charset="0"/>
            </a:rPr>
            <a:t>CHỤP ĐƯỜNG MẬT XUYÊN GAN QUA DA - Percutaneous transhepatic cholangiography (PTC)</a:t>
          </a:r>
          <a:endParaRPr lang="en-US" sz="2000" kern="1200">
            <a:latin typeface="Arial" panose="020B0604020202020204" pitchFamily="34" charset="0"/>
            <a:cs typeface="Arial" panose="020B0604020202020204" pitchFamily="34" charset="0"/>
          </a:endParaRPr>
        </a:p>
      </dsp:txBody>
      <dsp:txXfrm>
        <a:off x="0" y="5103182"/>
        <a:ext cx="6247805" cy="8504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2F6D2-2CD5-8E4A-A4A0-E4169D6FAAD3}">
      <dsp:nvSpPr>
        <dsp:cNvPr id="0" name=""/>
        <dsp:cNvSpPr/>
      </dsp:nvSpPr>
      <dsp:spPr>
        <a:xfrm>
          <a:off x="3194414" y="2021298"/>
          <a:ext cx="1441405" cy="144140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panose="020B0604020202020204" pitchFamily="34" charset="0"/>
              <a:cs typeface="Arial" panose="020B0604020202020204" pitchFamily="34" charset="0"/>
            </a:rPr>
            <a:t>Các yếu tố tiên lượng</a:t>
          </a:r>
        </a:p>
      </dsp:txBody>
      <dsp:txXfrm>
        <a:off x="3405503" y="2232387"/>
        <a:ext cx="1019227" cy="1019227"/>
      </dsp:txXfrm>
    </dsp:sp>
    <dsp:sp modelId="{F8BE359E-3E50-3044-AB2A-25F6611D09D9}">
      <dsp:nvSpPr>
        <dsp:cNvPr id="0" name=""/>
        <dsp:cNvSpPr/>
      </dsp:nvSpPr>
      <dsp:spPr>
        <a:xfrm rot="16200000">
          <a:off x="3762224" y="1496436"/>
          <a:ext cx="305785" cy="4900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dsp:txBody>
      <dsp:txXfrm>
        <a:off x="3808092" y="1640319"/>
        <a:ext cx="214050" cy="294047"/>
      </dsp:txXfrm>
    </dsp:sp>
    <dsp:sp modelId="{78EE9F94-0FD2-A445-8A4B-05783415B7E4}">
      <dsp:nvSpPr>
        <dsp:cNvPr id="0" name=""/>
        <dsp:cNvSpPr/>
      </dsp:nvSpPr>
      <dsp:spPr>
        <a:xfrm>
          <a:off x="3194414" y="2938"/>
          <a:ext cx="1441405" cy="144140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panose="020B0604020202020204" pitchFamily="34" charset="0"/>
              <a:cs typeface="Arial" panose="020B0604020202020204" pitchFamily="34" charset="0"/>
            </a:rPr>
            <a:t>Kích thước u</a:t>
          </a:r>
        </a:p>
      </dsp:txBody>
      <dsp:txXfrm>
        <a:off x="3405503" y="214027"/>
        <a:ext cx="1019227" cy="1019227"/>
      </dsp:txXfrm>
    </dsp:sp>
    <dsp:sp modelId="{B952D0EC-5C8D-6D4C-A82D-0E39EA09924B}">
      <dsp:nvSpPr>
        <dsp:cNvPr id="0" name=""/>
        <dsp:cNvSpPr/>
      </dsp:nvSpPr>
      <dsp:spPr>
        <a:xfrm rot="19800000">
          <a:off x="4628704" y="1996699"/>
          <a:ext cx="305785" cy="4900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dsp:txBody>
      <dsp:txXfrm>
        <a:off x="4634849" y="2117648"/>
        <a:ext cx="214050" cy="294047"/>
      </dsp:txXfrm>
    </dsp:sp>
    <dsp:sp modelId="{BABBB29F-B21B-BE4F-BD5B-AE3A7C61442A}">
      <dsp:nvSpPr>
        <dsp:cNvPr id="0" name=""/>
        <dsp:cNvSpPr/>
      </dsp:nvSpPr>
      <dsp:spPr>
        <a:xfrm>
          <a:off x="4942364" y="1012118"/>
          <a:ext cx="1441405" cy="144140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panose="020B0604020202020204" pitchFamily="34" charset="0"/>
              <a:cs typeface="Arial" panose="020B0604020202020204" pitchFamily="34" charset="0"/>
            </a:rPr>
            <a:t>Mức độ xâm lấn của u</a:t>
          </a:r>
        </a:p>
      </dsp:txBody>
      <dsp:txXfrm>
        <a:off x="5153453" y="1223207"/>
        <a:ext cx="1019227" cy="1019227"/>
      </dsp:txXfrm>
    </dsp:sp>
    <dsp:sp modelId="{7C6C5659-9B3C-B647-BBB9-5AD499F4375D}">
      <dsp:nvSpPr>
        <dsp:cNvPr id="0" name=""/>
        <dsp:cNvSpPr/>
      </dsp:nvSpPr>
      <dsp:spPr>
        <a:xfrm rot="1800000">
          <a:off x="4628704" y="2997224"/>
          <a:ext cx="305785" cy="4900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dsp:txBody>
      <dsp:txXfrm>
        <a:off x="4634849" y="3072305"/>
        <a:ext cx="214050" cy="294047"/>
      </dsp:txXfrm>
    </dsp:sp>
    <dsp:sp modelId="{AA5A5140-DFAC-9245-83AB-429345F36CEC}">
      <dsp:nvSpPr>
        <dsp:cNvPr id="0" name=""/>
        <dsp:cNvSpPr/>
      </dsp:nvSpPr>
      <dsp:spPr>
        <a:xfrm>
          <a:off x="4942364" y="3030477"/>
          <a:ext cx="1441405" cy="144140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panose="020B0604020202020204" pitchFamily="34" charset="0"/>
              <a:cs typeface="Arial" panose="020B0604020202020204" pitchFamily="34" charset="0"/>
            </a:rPr>
            <a:t>Dạng biệt hoá tế bào ung thư</a:t>
          </a:r>
        </a:p>
      </dsp:txBody>
      <dsp:txXfrm>
        <a:off x="5153453" y="3241566"/>
        <a:ext cx="1019227" cy="1019227"/>
      </dsp:txXfrm>
    </dsp:sp>
    <dsp:sp modelId="{B5D2925F-B73A-CB4C-B7B6-CFF5FB5CE72B}">
      <dsp:nvSpPr>
        <dsp:cNvPr id="0" name=""/>
        <dsp:cNvSpPr/>
      </dsp:nvSpPr>
      <dsp:spPr>
        <a:xfrm rot="5400000">
          <a:off x="3762224" y="3497487"/>
          <a:ext cx="305785" cy="4900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dsp:txBody>
      <dsp:txXfrm>
        <a:off x="3808092" y="3549635"/>
        <a:ext cx="214050" cy="294047"/>
      </dsp:txXfrm>
    </dsp:sp>
    <dsp:sp modelId="{EB6426FC-46EE-2C48-A962-A7050226D198}">
      <dsp:nvSpPr>
        <dsp:cNvPr id="0" name=""/>
        <dsp:cNvSpPr/>
      </dsp:nvSpPr>
      <dsp:spPr>
        <a:xfrm>
          <a:off x="3194414" y="4039657"/>
          <a:ext cx="1441405" cy="144140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panose="020B0604020202020204" pitchFamily="34" charset="0"/>
              <a:cs typeface="Arial" panose="020B0604020202020204" pitchFamily="34" charset="0"/>
            </a:rPr>
            <a:t>Biên phẫu thuật (R1/R0)</a:t>
          </a:r>
        </a:p>
      </dsp:txBody>
      <dsp:txXfrm>
        <a:off x="3405503" y="4250746"/>
        <a:ext cx="1019227" cy="1019227"/>
      </dsp:txXfrm>
    </dsp:sp>
    <dsp:sp modelId="{243024AE-37D4-0B4F-B98D-7ADF46771756}">
      <dsp:nvSpPr>
        <dsp:cNvPr id="0" name=""/>
        <dsp:cNvSpPr/>
      </dsp:nvSpPr>
      <dsp:spPr>
        <a:xfrm rot="9000000">
          <a:off x="2895743" y="2997224"/>
          <a:ext cx="305785" cy="4900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dsp:txBody>
      <dsp:txXfrm rot="10800000">
        <a:off x="2981333" y="3072305"/>
        <a:ext cx="214050" cy="294047"/>
      </dsp:txXfrm>
    </dsp:sp>
    <dsp:sp modelId="{54808A9E-F254-3646-A8FC-DE898417A7A7}">
      <dsp:nvSpPr>
        <dsp:cNvPr id="0" name=""/>
        <dsp:cNvSpPr/>
      </dsp:nvSpPr>
      <dsp:spPr>
        <a:xfrm>
          <a:off x="1446463" y="3030477"/>
          <a:ext cx="1441405" cy="144140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panose="020B0604020202020204" pitchFamily="34" charset="0"/>
              <a:cs typeface="Arial" panose="020B0604020202020204" pitchFamily="34" charset="0"/>
            </a:rPr>
            <a:t>Di căn hạch</a:t>
          </a:r>
        </a:p>
      </dsp:txBody>
      <dsp:txXfrm>
        <a:off x="1657552" y="3241566"/>
        <a:ext cx="1019227" cy="1019227"/>
      </dsp:txXfrm>
    </dsp:sp>
    <dsp:sp modelId="{3FA1AA58-5A3A-E548-8679-168E05ACB327}">
      <dsp:nvSpPr>
        <dsp:cNvPr id="0" name=""/>
        <dsp:cNvSpPr/>
      </dsp:nvSpPr>
      <dsp:spPr>
        <a:xfrm rot="12600000">
          <a:off x="2895743" y="1996699"/>
          <a:ext cx="305785" cy="4900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dsp:txBody>
      <dsp:txXfrm rot="10800000">
        <a:off x="2981333" y="2117648"/>
        <a:ext cx="214050" cy="294047"/>
      </dsp:txXfrm>
    </dsp:sp>
    <dsp:sp modelId="{0CD0D8ED-7266-7F45-98F3-B8CA489DC17F}">
      <dsp:nvSpPr>
        <dsp:cNvPr id="0" name=""/>
        <dsp:cNvSpPr/>
      </dsp:nvSpPr>
      <dsp:spPr>
        <a:xfrm>
          <a:off x="1446463" y="1012118"/>
          <a:ext cx="1441405" cy="144140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panose="020B0604020202020204" pitchFamily="34" charset="0"/>
              <a:cs typeface="Arial" panose="020B0604020202020204" pitchFamily="34" charset="0"/>
            </a:rPr>
            <a:t>Xâm lấn mạch máu, thần kinh vi thể</a:t>
          </a:r>
        </a:p>
      </dsp:txBody>
      <dsp:txXfrm>
        <a:off x="1657552" y="1223207"/>
        <a:ext cx="1019227" cy="10192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51:36.515"/>
    </inkml:context>
    <inkml:brush xml:id="br0">
      <inkml:brushProperty name="width" value="0.05" units="cm"/>
      <inkml:brushProperty name="height" value="0.05" units="cm"/>
      <inkml:brushProperty name="color" value="#FFFFFF"/>
    </inkml:brush>
  </inkml:definitions>
  <inkml:trace contextRef="#ctx0" brushRef="#br0">1 0 24575,'0'8'0,"0"2"-8191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52:10.686"/>
    </inkml:context>
    <inkml:brush xml:id="br0">
      <inkml:brushProperty name="width" value="0.35" units="cm"/>
      <inkml:brushProperty name="height" value="0.35" units="cm"/>
      <inkml:brushProperty name="color" value="#FFFFFF"/>
    </inkml:brush>
  </inkml:definitions>
  <inkml:trace contextRef="#ctx0" brushRef="#br0">229 173 24575,'322'-14'0,"1620"14"0,-1937 0 0,0 1 0,0-1 0,0 1 0,0-1 0,0 1 0,0 1 0,0-1 0,0 1 0,0 0 0,-1 0 0,1 0 0,7 6 0,-3-1 0,0 1 0,-1 0 0,0 1 0,7 10 0,0-2 0,-6-6 0,27 31 0,-35-40 0,0-1 0,1 0 0,-1 0 0,0 0 0,1 1 0,-1-1 0,0 0 0,1 0 0,0-1 0,-1 1 0,1 0 0,-1-1 0,1 1 0,0-1 0,0 1 0,-1-1 0,1 0 0,0 1 0,0-1 0,-1 0 0,1 0 0,0 0 0,3-1 0,-3-1 0,0 0 0,-1 0 0,1 1 0,0-1 0,-1-1 0,1 1 0,-1 0 0,0 0 0,0 0 0,0-1 0,0 1 0,0-1 0,0 1 0,-1-1 0,1 1 0,-1-1 0,0 1 0,1-1 0,-1 1 0,0-1 0,-1-4 0,1-3 0,-1 1 0,0 0 0,0-1 0,-5-15 0,5 22 0,-2-6 0,0 0 0,-1 0 0,0 0 0,0 0 0,0 1 0,-1 0 0,-10-12 0,14 19 0,-1 0 0,1 1 0,-1 0 0,1-1 0,-1 1 0,0 0 0,1 0 0,-1 0 0,1 0 0,-1 0 0,1 0 0,-1 0 0,1 0 0,-1 1 0,0-1 0,1 0 0,-1 1 0,1 0 0,0-1 0,-1 1 0,1 0 0,-1 0 0,1-1 0,-1 3 0,-39 30 0,21-17 0,0-5 0,-1 0 0,0-2 0,0-1 0,-1 0 0,-1-2 0,-22 4 0,-60 20 0,81-24 0,-1 0 0,0-2 0,0-1 0,0-1 0,-1-1 0,1-1 0,-27-4 0,-25 1 0,-192 16 0,63 17 0,152-20 0,-42 4 0,-131 2 0,-100-17 0,128-1 0,76 4 0,-131-4 0,231 0 0,1-1 0,-1-1 0,0-1 0,1-1 0,0 0 0,1-2 0,-33-16 0,51 22 0,1 1 0,-1-1 0,1 1 0,0-1 0,0 0 0,0 0 0,0 0 0,0-1 0,0 1 0,0 0 0,1-1 0,-1 1 0,1-1 0,0 1 0,0-1 0,0 0 0,0 1 0,0-1 0,0 0 0,1 0 0,-1 0 0,1 1 0,0-1 0,0 0 0,0 0 0,0 0 0,1 0 0,-1 0 0,2-4 0,0 1 0,0 0 0,0 0 0,1 0 0,0 0 0,0 1 0,0-1 0,1 1 0,0 0 0,0 0 0,0 0 0,0 1 0,7-6 0,3 0 0,0 0 0,1 1 0,0 0 0,0 1 0,1 1 0,0 1 0,1 0 0,32-7 0,-1 6 0,93-2 0,8-6 0,-39 4 0,-20-2 0,-60 8 0,0 1 0,35-1 0,444 27 0,-302 12 0,-180-29 0,257 70 0,-281-74 0,66 21 0,0 3 0,73 38 0,-120-54 0,-1-1 0,2-1 0,-1-1 0,27 4 0,4 1 0,-32-7 0,1-1 0,30 0 0,27 4 0,-34-1 0,-34-6 0,0 1 0,0 1 0,0 0 0,0 0 0,13 6 0,21 1-1365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52:21.03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4C04A-8A3E-4168-8A15-155AB68D4FA0}" type="datetimeFigureOut">
              <a:rPr lang="en-US" smtClean="0"/>
              <a:t>10/6/22</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81E68-B622-468D-824B-AD7C08F6E741}" type="slidenum">
              <a:rPr lang="en-US" smtClean="0"/>
              <a:t>‹#›</a:t>
            </a:fld>
            <a:endParaRPr lang="en-US"/>
          </a:p>
        </p:txBody>
      </p:sp>
    </p:spTree>
    <p:extLst>
      <p:ext uri="{BB962C8B-B14F-4D97-AF65-F5344CB8AC3E}">
        <p14:creationId xmlns:p14="http://schemas.microsoft.com/office/powerpoint/2010/main" val="6936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Hiểu đơn giản: U giáp biên là những khôi u được đặt ra bởi vì nếu không có điều trị tân hỗ trợ -&gt; Khó đạt được diện cắt R0 </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3</a:t>
            </a:fld>
            <a:endParaRPr lang="en-US"/>
          </a:p>
        </p:txBody>
      </p:sp>
    </p:spTree>
    <p:extLst>
      <p:ext uri="{BB962C8B-B14F-4D97-AF65-F5344CB8AC3E}">
        <p14:creationId xmlns:p14="http://schemas.microsoft.com/office/powerpoint/2010/main" val="1464820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14</a:t>
            </a:fld>
            <a:endParaRPr lang="en-US"/>
          </a:p>
        </p:txBody>
      </p:sp>
    </p:spTree>
    <p:extLst>
      <p:ext uri="{BB962C8B-B14F-4D97-AF65-F5344CB8AC3E}">
        <p14:creationId xmlns:p14="http://schemas.microsoft.com/office/powerpoint/2010/main" val="2383030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47</a:t>
            </a:fld>
            <a:endParaRPr lang="en-US"/>
          </a:p>
        </p:txBody>
      </p:sp>
    </p:spTree>
    <p:extLst>
      <p:ext uri="{BB962C8B-B14F-4D97-AF65-F5344CB8AC3E}">
        <p14:creationId xmlns:p14="http://schemas.microsoft.com/office/powerpoint/2010/main" val="4276616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48</a:t>
            </a:fld>
            <a:endParaRPr lang="en-US"/>
          </a:p>
        </p:txBody>
      </p:sp>
    </p:spTree>
    <p:extLst>
      <p:ext uri="{BB962C8B-B14F-4D97-AF65-F5344CB8AC3E}">
        <p14:creationId xmlns:p14="http://schemas.microsoft.com/office/powerpoint/2010/main" val="1814321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49</a:t>
            </a:fld>
            <a:endParaRPr lang="en-US"/>
          </a:p>
        </p:txBody>
      </p:sp>
    </p:spTree>
    <p:extLst>
      <p:ext uri="{BB962C8B-B14F-4D97-AF65-F5344CB8AC3E}">
        <p14:creationId xmlns:p14="http://schemas.microsoft.com/office/powerpoint/2010/main" val="3166744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50</a:t>
            </a:fld>
            <a:endParaRPr lang="en-US"/>
          </a:p>
        </p:txBody>
      </p:sp>
    </p:spTree>
    <p:extLst>
      <p:ext uri="{BB962C8B-B14F-4D97-AF65-F5344CB8AC3E}">
        <p14:creationId xmlns:p14="http://schemas.microsoft.com/office/powerpoint/2010/main" val="813429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Hiểu đơn giản: U giáp biên là những khôi u được đặt ra bởi vì nếu không có điều trị tân hỗ trợ -&gt; Khó đạt được diện cắt R0 </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52</a:t>
            </a:fld>
            <a:endParaRPr lang="en-US"/>
          </a:p>
        </p:txBody>
      </p:sp>
    </p:spTree>
    <p:extLst>
      <p:ext uri="{BB962C8B-B14F-4D97-AF65-F5344CB8AC3E}">
        <p14:creationId xmlns:p14="http://schemas.microsoft.com/office/powerpoint/2010/main" val="1082547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A: không có sự xâm lấn của khối u đến ĐM. B: Khối u xâm lấn &lt; 180o chu vi ĐM: khối u giáp biên. C: khối u xâm lấn &gt; 180 chu vi động mạch: bệnh tiến triển tại chỗ tại vùng. </a:t>
            </a:r>
          </a:p>
          <a:p>
            <a:pPr marL="228600" indent="-228600">
              <a:buAutoNum type="alphaUcPeriod"/>
            </a:pPr>
            <a:r>
              <a:rPr lang="en-US"/>
              <a:t>ĐMMTTT được bao bọc bởi mỡ xung quanh, không có sự xâm lấn. B: Khối u xâm lấn &lt; 180 độ động mạch. C ĐM thân tạng xâm lấn &gt; 180 độ: bệnh tiến triển tại chỗ tại vùng. </a:t>
            </a:r>
          </a:p>
          <a:p>
            <a:pPr marL="228600" indent="-228600">
              <a:buAutoNum type="alphaUcPeriod"/>
            </a:pPr>
            <a:r>
              <a:rPr lang="en-US"/>
              <a:t>Cơ sở lý luận của việc sử dụng điều trị tân hỗ trợ trên những BN này. </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53</a:t>
            </a:fld>
            <a:endParaRPr lang="en-US"/>
          </a:p>
        </p:txBody>
      </p:sp>
    </p:spTree>
    <p:extLst>
      <p:ext uri="{BB962C8B-B14F-4D97-AF65-F5344CB8AC3E}">
        <p14:creationId xmlns:p14="http://schemas.microsoft.com/office/powerpoint/2010/main" val="643323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A. hệ thống TM cửa và TMMTTT không bị u xâm lấn. B: Sự tắc nghẽn đoạn ngắn của TM cửa và TMMTTT, lưu ý về 2 đoạn trên và dưới khối u, nếu như có thể nối lại an toàn sau cắt bỏ thì được coi là u giáp biên. C giảm trên 50% đường kính tĩnh mạch nhưng không có tắc nghẽn, có thể cắt nối được theo NCCN.</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54</a:t>
            </a:fld>
            <a:endParaRPr lang="en-US"/>
          </a:p>
        </p:txBody>
      </p:sp>
    </p:spTree>
    <p:extLst>
      <p:ext uri="{BB962C8B-B14F-4D97-AF65-F5344CB8AC3E}">
        <p14:creationId xmlns:p14="http://schemas.microsoft.com/office/powerpoint/2010/main" val="1030167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Hiểu đơn giản: U giáp biên là những khôi u được đặt ra bởi vì nếu không có điều trị tân hỗ trợ -&gt; Khó đạt được diện cắt R0 </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55</a:t>
            </a:fld>
            <a:endParaRPr lang="en-US"/>
          </a:p>
        </p:txBody>
      </p:sp>
    </p:spTree>
    <p:extLst>
      <p:ext uri="{BB962C8B-B14F-4D97-AF65-F5344CB8AC3E}">
        <p14:creationId xmlns:p14="http://schemas.microsoft.com/office/powerpoint/2010/main" val="3990630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Vàng da có nguy cơ rối loạn đông máu, kém hấp thu và suy dinh dưỡng.</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61</a:t>
            </a:fld>
            <a:endParaRPr lang="en-US"/>
          </a:p>
        </p:txBody>
      </p:sp>
    </p:spTree>
    <p:extLst>
      <p:ext uri="{BB962C8B-B14F-4D97-AF65-F5344CB8AC3E}">
        <p14:creationId xmlns:p14="http://schemas.microsoft.com/office/powerpoint/2010/main" val="3738659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Hiểu đơn giản: U giáp biên là những khôi u được đặt ra bởi vì nếu không có điều trị tân hỗ trợ -&gt; Khó đạt được diện cắt R0 </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a:t>
            </a:fld>
            <a:endParaRPr lang="en-US"/>
          </a:p>
        </p:txBody>
      </p:sp>
    </p:spTree>
    <p:extLst>
      <p:ext uri="{BB962C8B-B14F-4D97-AF65-F5344CB8AC3E}">
        <p14:creationId xmlns:p14="http://schemas.microsoft.com/office/powerpoint/2010/main" val="3504076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62</a:t>
            </a:fld>
            <a:endParaRPr lang="en-US"/>
          </a:p>
        </p:txBody>
      </p:sp>
    </p:spTree>
    <p:extLst>
      <p:ext uri="{BB962C8B-B14F-4D97-AF65-F5344CB8AC3E}">
        <p14:creationId xmlns:p14="http://schemas.microsoft.com/office/powerpoint/2010/main" val="777944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63</a:t>
            </a:fld>
            <a:endParaRPr lang="en-US"/>
          </a:p>
        </p:txBody>
      </p:sp>
    </p:spTree>
    <p:extLst>
      <p:ext uri="{BB962C8B-B14F-4D97-AF65-F5344CB8AC3E}">
        <p14:creationId xmlns:p14="http://schemas.microsoft.com/office/powerpoint/2010/main" val="2649548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64</a:t>
            </a:fld>
            <a:endParaRPr lang="en-US"/>
          </a:p>
        </p:txBody>
      </p:sp>
    </p:spTree>
    <p:extLst>
      <p:ext uri="{BB962C8B-B14F-4D97-AF65-F5344CB8AC3E}">
        <p14:creationId xmlns:p14="http://schemas.microsoft.com/office/powerpoint/2010/main" val="3673698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E6E6E6"/>
                </a:solidFill>
                <a:effectLst/>
                <a:latin typeface="Segoe UI" panose="020B0502040204020203" pitchFamily="34" charset="0"/>
              </a:rPr>
              <a:t>Cơ sở lý luận của việc đặt ống dẫn lưu sau khi phẫu thuật cắt tụy là cung cấp dẫn lưu ra bên ngoài có kiểm soát đối với lỗ rò tụy. Lỗ rò dẫn lưu không đủ có thể dẫn đến áp xe trong ổ bụng.</a:t>
            </a:r>
            <a:endParaRPr lang="en-US" b="0" i="0">
              <a:solidFill>
                <a:srgbClr val="E6E6E6"/>
              </a:solidFill>
              <a:effectLst/>
              <a:latin typeface="Segoe UI" panose="020B0502040204020203" pitchFamily="34" charset="0"/>
            </a:endParaRPr>
          </a:p>
          <a:p>
            <a:r>
              <a:rPr lang="en-US" b="0" i="0">
                <a:solidFill>
                  <a:srgbClr val="E6E6E6"/>
                </a:solidFill>
                <a:effectLst/>
                <a:latin typeface="Segoe UI" panose="020B0502040204020203" pitchFamily="34" charset="0"/>
              </a:rPr>
              <a:t>Đầu và cổ tuỵ, dọc theo OMC, ĐM gan chung, TM cửa, cung tiền môn vị. Sau và trước tuỵ và tá tràng, dọc theo tĩnh mạch mạc treo tràng trên và thành bên P của ĐM mạc treo tràng trên.</a:t>
            </a:r>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65</a:t>
            </a:fld>
            <a:endParaRPr lang="en-US"/>
          </a:p>
        </p:txBody>
      </p:sp>
    </p:spTree>
    <p:extLst>
      <p:ext uri="{BB962C8B-B14F-4D97-AF65-F5344CB8AC3E}">
        <p14:creationId xmlns:p14="http://schemas.microsoft.com/office/powerpoint/2010/main" val="593199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66</a:t>
            </a:fld>
            <a:endParaRPr lang="en-US"/>
          </a:p>
        </p:txBody>
      </p:sp>
    </p:spTree>
    <p:extLst>
      <p:ext uri="{BB962C8B-B14F-4D97-AF65-F5344CB8AC3E}">
        <p14:creationId xmlns:p14="http://schemas.microsoft.com/office/powerpoint/2010/main" val="2011068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67</a:t>
            </a:fld>
            <a:endParaRPr lang="en-US"/>
          </a:p>
        </p:txBody>
      </p:sp>
    </p:spTree>
    <p:extLst>
      <p:ext uri="{BB962C8B-B14F-4D97-AF65-F5344CB8AC3E}">
        <p14:creationId xmlns:p14="http://schemas.microsoft.com/office/powerpoint/2010/main" val="4178441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68</a:t>
            </a:fld>
            <a:endParaRPr lang="en-US"/>
          </a:p>
        </p:txBody>
      </p:sp>
    </p:spTree>
    <p:extLst>
      <p:ext uri="{BB962C8B-B14F-4D97-AF65-F5344CB8AC3E}">
        <p14:creationId xmlns:p14="http://schemas.microsoft.com/office/powerpoint/2010/main" val="886791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p điều hoà lượng thức ăn vào mà còn gây chậm thoát lưu dạ dày bởi vì thần kinh đã nạo hết, bờ cong nhỏ bờ cong lớn nạo hết hạch. Việc điều hoà chỉ có yếu tố dịch thể (nồng độ acid dạ dày). Acid xuống dạ dày rồi, các yếu tố kích thích mở môn vị như Cholescytokinine (của túi mật - bị cắt) → vấn đề bảo tồn môn vị không giú</a:t>
            </a:r>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70</a:t>
            </a:fld>
            <a:endParaRPr lang="en-US"/>
          </a:p>
        </p:txBody>
      </p:sp>
    </p:spTree>
    <p:extLst>
      <p:ext uri="{BB962C8B-B14F-4D97-AF65-F5344CB8AC3E}">
        <p14:creationId xmlns:p14="http://schemas.microsoft.com/office/powerpoint/2010/main" val="2013625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71</a:t>
            </a:fld>
            <a:endParaRPr lang="en-US"/>
          </a:p>
        </p:txBody>
      </p:sp>
    </p:spTree>
    <p:extLst>
      <p:ext uri="{BB962C8B-B14F-4D97-AF65-F5344CB8AC3E}">
        <p14:creationId xmlns:p14="http://schemas.microsoft.com/office/powerpoint/2010/main" val="4113344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72</a:t>
            </a:fld>
            <a:endParaRPr lang="en-US"/>
          </a:p>
        </p:txBody>
      </p:sp>
    </p:spTree>
    <p:extLst>
      <p:ext uri="{BB962C8B-B14F-4D97-AF65-F5344CB8AC3E}">
        <p14:creationId xmlns:p14="http://schemas.microsoft.com/office/powerpoint/2010/main" val="3116423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7</a:t>
            </a:fld>
            <a:endParaRPr lang="en-US"/>
          </a:p>
        </p:txBody>
      </p:sp>
    </p:spTree>
    <p:extLst>
      <p:ext uri="{BB962C8B-B14F-4D97-AF65-F5344CB8AC3E}">
        <p14:creationId xmlns:p14="http://schemas.microsoft.com/office/powerpoint/2010/main" val="4131841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73</a:t>
            </a:fld>
            <a:endParaRPr lang="en-US"/>
          </a:p>
        </p:txBody>
      </p:sp>
    </p:spTree>
    <p:extLst>
      <p:ext uri="{BB962C8B-B14F-4D97-AF65-F5344CB8AC3E}">
        <p14:creationId xmlns:p14="http://schemas.microsoft.com/office/powerpoint/2010/main" val="4108627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Tuỳ vào UT tuyến tuỵ, tuyến ruột hay hỗn hợp mà sẽ có điều trị bổ trợ sau phẫu thuật khác nhau. 2 loại chính vẫn là Folfirinox và gemcitabine, kết hợp với các loại thuốc hoá hoặc xạ trị khác dựa vào giải phẫu bệnh học. </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75</a:t>
            </a:fld>
            <a:endParaRPr lang="en-US"/>
          </a:p>
        </p:txBody>
      </p:sp>
    </p:spTree>
    <p:extLst>
      <p:ext uri="{BB962C8B-B14F-4D97-AF65-F5344CB8AC3E}">
        <p14:creationId xmlns:p14="http://schemas.microsoft.com/office/powerpoint/2010/main" val="2647221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Được định nghĩa là ECOG 0-1, với </a:t>
            </a:r>
            <a:r>
              <a:rPr lang="en-US"/>
              <a:t>dẫn lưu </a:t>
            </a:r>
            <a:r>
              <a:rPr lang="vi-VN"/>
              <a:t>đường mật tốt và dinh dưỡng đầy đủ, và ECOG 0-2 nếu xem xét gemcitabine + paclitaxel liên kết với albumin.</a:t>
            </a:r>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76</a:t>
            </a:fld>
            <a:endParaRPr lang="en-US"/>
          </a:p>
        </p:txBody>
      </p:sp>
    </p:spTree>
    <p:extLst>
      <p:ext uri="{BB962C8B-B14F-4D97-AF65-F5344CB8AC3E}">
        <p14:creationId xmlns:p14="http://schemas.microsoft.com/office/powerpoint/2010/main" val="9607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Được định nghĩa là ECOG 0-1, với </a:t>
            </a:r>
            <a:r>
              <a:rPr lang="en-US"/>
              <a:t>dẫn lưu </a:t>
            </a:r>
            <a:r>
              <a:rPr lang="vi-VN"/>
              <a:t>đường mật tốt và dinh dưỡng đầy đủ, và ECOG 0-2 nếu xem xét gemcitabine + paclitaxel liên kết với albumin.</a:t>
            </a:r>
            <a:endParaRPr lang="en-US"/>
          </a:p>
          <a:p>
            <a:r>
              <a:rPr lang="en-US"/>
              <a:t>Gemcitabine trong 6 tháng</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77</a:t>
            </a:fld>
            <a:endParaRPr lang="en-US"/>
          </a:p>
        </p:txBody>
      </p:sp>
    </p:spTree>
    <p:extLst>
      <p:ext uri="{BB962C8B-B14F-4D97-AF65-F5344CB8AC3E}">
        <p14:creationId xmlns:p14="http://schemas.microsoft.com/office/powerpoint/2010/main" val="783497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78</a:t>
            </a:fld>
            <a:endParaRPr lang="en-US"/>
          </a:p>
        </p:txBody>
      </p:sp>
    </p:spTree>
    <p:extLst>
      <p:ext uri="{BB962C8B-B14F-4D97-AF65-F5344CB8AC3E}">
        <p14:creationId xmlns:p14="http://schemas.microsoft.com/office/powerpoint/2010/main" val="1987287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79</a:t>
            </a:fld>
            <a:endParaRPr lang="en-US"/>
          </a:p>
        </p:txBody>
      </p:sp>
    </p:spTree>
    <p:extLst>
      <p:ext uri="{BB962C8B-B14F-4D97-AF65-F5344CB8AC3E}">
        <p14:creationId xmlns:p14="http://schemas.microsoft.com/office/powerpoint/2010/main" val="2068241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80</a:t>
            </a:fld>
            <a:endParaRPr lang="en-US"/>
          </a:p>
        </p:txBody>
      </p:sp>
    </p:spTree>
    <p:extLst>
      <p:ext uri="{BB962C8B-B14F-4D97-AF65-F5344CB8AC3E}">
        <p14:creationId xmlns:p14="http://schemas.microsoft.com/office/powerpoint/2010/main" val="1591824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81</a:t>
            </a:fld>
            <a:endParaRPr lang="en-US"/>
          </a:p>
        </p:txBody>
      </p:sp>
    </p:spTree>
    <p:extLst>
      <p:ext uri="{BB962C8B-B14F-4D97-AF65-F5344CB8AC3E}">
        <p14:creationId xmlns:p14="http://schemas.microsoft.com/office/powerpoint/2010/main" val="1581438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82</a:t>
            </a:fld>
            <a:endParaRPr lang="en-US"/>
          </a:p>
        </p:txBody>
      </p:sp>
    </p:spTree>
    <p:extLst>
      <p:ext uri="{BB962C8B-B14F-4D97-AF65-F5344CB8AC3E}">
        <p14:creationId xmlns:p14="http://schemas.microsoft.com/office/powerpoint/2010/main" val="3085550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83</a:t>
            </a:fld>
            <a:endParaRPr lang="en-US"/>
          </a:p>
        </p:txBody>
      </p:sp>
    </p:spTree>
    <p:extLst>
      <p:ext uri="{BB962C8B-B14F-4D97-AF65-F5344CB8AC3E}">
        <p14:creationId xmlns:p14="http://schemas.microsoft.com/office/powerpoint/2010/main" val="363305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8</a:t>
            </a:fld>
            <a:endParaRPr lang="en-US"/>
          </a:p>
        </p:txBody>
      </p:sp>
    </p:spTree>
    <p:extLst>
      <p:ext uri="{BB962C8B-B14F-4D97-AF65-F5344CB8AC3E}">
        <p14:creationId xmlns:p14="http://schemas.microsoft.com/office/powerpoint/2010/main" val="846013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84</a:t>
            </a:fld>
            <a:endParaRPr lang="en-US"/>
          </a:p>
        </p:txBody>
      </p:sp>
    </p:spTree>
    <p:extLst>
      <p:ext uri="{BB962C8B-B14F-4D97-AF65-F5344CB8AC3E}">
        <p14:creationId xmlns:p14="http://schemas.microsoft.com/office/powerpoint/2010/main" val="1332352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85</a:t>
            </a:fld>
            <a:endParaRPr lang="en-US"/>
          </a:p>
        </p:txBody>
      </p:sp>
    </p:spTree>
    <p:extLst>
      <p:ext uri="{BB962C8B-B14F-4D97-AF65-F5344CB8AC3E}">
        <p14:creationId xmlns:p14="http://schemas.microsoft.com/office/powerpoint/2010/main" val="1617426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87</a:t>
            </a:fld>
            <a:endParaRPr lang="en-US"/>
          </a:p>
        </p:txBody>
      </p:sp>
    </p:spTree>
    <p:extLst>
      <p:ext uri="{BB962C8B-B14F-4D97-AF65-F5344CB8AC3E}">
        <p14:creationId xmlns:p14="http://schemas.microsoft.com/office/powerpoint/2010/main" val="522256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FOLFRINOX hoặc gemcitabine PS 0 – 1 </a:t>
            </a:r>
          </a:p>
          <a:p>
            <a:r>
              <a:rPr lang="en-US"/>
              <a:t>Gemcitabine trong 6 tháng PS 2</a:t>
            </a:r>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88</a:t>
            </a:fld>
            <a:endParaRPr lang="en-US"/>
          </a:p>
        </p:txBody>
      </p:sp>
    </p:spTree>
    <p:extLst>
      <p:ext uri="{BB962C8B-B14F-4D97-AF65-F5344CB8AC3E}">
        <p14:creationId xmlns:p14="http://schemas.microsoft.com/office/powerpoint/2010/main" val="735220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90</a:t>
            </a:fld>
            <a:endParaRPr lang="en-US"/>
          </a:p>
        </p:txBody>
      </p:sp>
    </p:spTree>
    <p:extLst>
      <p:ext uri="{BB962C8B-B14F-4D97-AF65-F5344CB8AC3E}">
        <p14:creationId xmlns:p14="http://schemas.microsoft.com/office/powerpoint/2010/main" val="1308318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91</a:t>
            </a:fld>
            <a:endParaRPr lang="en-US"/>
          </a:p>
        </p:txBody>
      </p:sp>
    </p:spTree>
    <p:extLst>
      <p:ext uri="{BB962C8B-B14F-4D97-AF65-F5344CB8AC3E}">
        <p14:creationId xmlns:p14="http://schemas.microsoft.com/office/powerpoint/2010/main" val="3584903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9</a:t>
            </a:fld>
            <a:endParaRPr lang="en-US"/>
          </a:p>
        </p:txBody>
      </p:sp>
    </p:spTree>
    <p:extLst>
      <p:ext uri="{BB962C8B-B14F-4D97-AF65-F5344CB8AC3E}">
        <p14:creationId xmlns:p14="http://schemas.microsoft.com/office/powerpoint/2010/main" val="169585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10</a:t>
            </a:fld>
            <a:endParaRPr lang="en-US"/>
          </a:p>
        </p:txBody>
      </p:sp>
    </p:spTree>
    <p:extLst>
      <p:ext uri="{BB962C8B-B14F-4D97-AF65-F5344CB8AC3E}">
        <p14:creationId xmlns:p14="http://schemas.microsoft.com/office/powerpoint/2010/main" val="2073346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11</a:t>
            </a:fld>
            <a:endParaRPr lang="en-US"/>
          </a:p>
        </p:txBody>
      </p:sp>
    </p:spTree>
    <p:extLst>
      <p:ext uri="{BB962C8B-B14F-4D97-AF65-F5344CB8AC3E}">
        <p14:creationId xmlns:p14="http://schemas.microsoft.com/office/powerpoint/2010/main" val="2939649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12</a:t>
            </a:fld>
            <a:endParaRPr lang="en-US"/>
          </a:p>
        </p:txBody>
      </p:sp>
    </p:spTree>
    <p:extLst>
      <p:ext uri="{BB962C8B-B14F-4D97-AF65-F5344CB8AC3E}">
        <p14:creationId xmlns:p14="http://schemas.microsoft.com/office/powerpoint/2010/main" val="3349508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E481E68-B622-468D-824B-AD7C08F6E741}" type="slidenum">
              <a:rPr lang="en-US" smtClean="0"/>
              <a:t>13</a:t>
            </a:fld>
            <a:endParaRPr lang="en-US"/>
          </a:p>
        </p:txBody>
      </p:sp>
    </p:spTree>
    <p:extLst>
      <p:ext uri="{BB962C8B-B14F-4D97-AF65-F5344CB8AC3E}">
        <p14:creationId xmlns:p14="http://schemas.microsoft.com/office/powerpoint/2010/main" val="3648733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vi-VN"/>
              <a:t>Bấm để sửa kiểu tiêu đề Bản cái</a:t>
            </a:r>
            <a:endParaRPr lang="en-US"/>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latin typeface="Cambria" panose="0204050305040603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7" name="Date Placeholder 6"/>
          <p:cNvSpPr>
            <a:spLocks noGrp="1"/>
          </p:cNvSpPr>
          <p:nvPr>
            <p:ph type="dt" sz="half" idx="10"/>
          </p:nvPr>
        </p:nvSpPr>
        <p:spPr/>
        <p:txBody>
          <a:bodyPr/>
          <a:lstStyle/>
          <a:p>
            <a:fld id="{AB1051B0-DA30-4C49-81A1-F3C4F401BF39}" type="datetimeFigureOut">
              <a:rPr lang="en-VN" smtClean="0"/>
              <a:t>06/10/2022</a:t>
            </a:fld>
            <a:endParaRPr lang="en-VN"/>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fld id="{3CC5D30A-E8A9-3143-A929-99B3945CEB01}" type="slidenum">
              <a:rPr lang="en-VN" smtClean="0"/>
              <a:t>‹#›</a:t>
            </a:fld>
            <a:endParaRPr lang="en-VN"/>
          </a:p>
        </p:txBody>
      </p:sp>
    </p:spTree>
    <p:extLst>
      <p:ext uri="{BB962C8B-B14F-4D97-AF65-F5344CB8AC3E}">
        <p14:creationId xmlns:p14="http://schemas.microsoft.com/office/powerpoint/2010/main" val="285749542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AB1051B0-DA30-4C49-81A1-F3C4F401BF39}" type="datetimeFigureOut">
              <a:rPr lang="en-VN" smtClean="0"/>
              <a:t>06/10/2022</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3CC5D30A-E8A9-3143-A929-99B3945CEB01}" type="slidenum">
              <a:rPr lang="en-VN" smtClean="0"/>
              <a:t>‹#›</a:t>
            </a:fld>
            <a:endParaRPr lang="en-VN"/>
          </a:p>
        </p:txBody>
      </p:sp>
    </p:spTree>
    <p:extLst>
      <p:ext uri="{BB962C8B-B14F-4D97-AF65-F5344CB8AC3E}">
        <p14:creationId xmlns:p14="http://schemas.microsoft.com/office/powerpoint/2010/main" val="4283994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vi-VN"/>
              <a:t>Bấm để sửa kiểu tiêu đề Bản cái</a:t>
            </a:r>
            <a:endParaRPr lang="en-US"/>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AB1051B0-DA30-4C49-81A1-F3C4F401BF39}" type="datetimeFigureOut">
              <a:rPr lang="en-VN" smtClean="0"/>
              <a:t>06/10/2022</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3CC5D30A-E8A9-3143-A929-99B3945CEB01}" type="slidenum">
              <a:rPr lang="en-VN" smtClean="0"/>
              <a:t>‹#›</a:t>
            </a:fld>
            <a:endParaRPr lang="en-VN"/>
          </a:p>
        </p:txBody>
      </p:sp>
    </p:spTree>
    <p:extLst>
      <p:ext uri="{BB962C8B-B14F-4D97-AF65-F5344CB8AC3E}">
        <p14:creationId xmlns:p14="http://schemas.microsoft.com/office/powerpoint/2010/main" val="3312849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Date Placeholder 6"/>
          <p:cNvSpPr>
            <a:spLocks noGrp="1"/>
          </p:cNvSpPr>
          <p:nvPr>
            <p:ph type="dt" sz="half" idx="10"/>
          </p:nvPr>
        </p:nvSpPr>
        <p:spPr/>
        <p:txBody>
          <a:bodyPr/>
          <a:lstStyle/>
          <a:p>
            <a:fld id="{AB1051B0-DA30-4C49-81A1-F3C4F401BF39}" type="datetimeFigureOut">
              <a:rPr lang="en-VN" smtClean="0"/>
              <a:t>06/10/2022</a:t>
            </a:fld>
            <a:endParaRPr lang="en-VN"/>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fld id="{3CC5D30A-E8A9-3143-A929-99B3945CEB01}" type="slidenum">
              <a:rPr lang="en-VN" smtClean="0"/>
              <a:t>‹#›</a:t>
            </a:fld>
            <a:endParaRPr lang="en-VN"/>
          </a:p>
        </p:txBody>
      </p:sp>
    </p:spTree>
    <p:extLst>
      <p:ext uri="{BB962C8B-B14F-4D97-AF65-F5344CB8AC3E}">
        <p14:creationId xmlns:p14="http://schemas.microsoft.com/office/powerpoint/2010/main" val="2351245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vi-VN"/>
              <a:t>Bấm để sửa kiểu tiêu đề Bản cái</a:t>
            </a:r>
            <a:endParaRPr lang="en-US"/>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7" name="Date Placeholder 6"/>
          <p:cNvSpPr>
            <a:spLocks noGrp="1"/>
          </p:cNvSpPr>
          <p:nvPr>
            <p:ph type="dt" sz="half" idx="10"/>
          </p:nvPr>
        </p:nvSpPr>
        <p:spPr/>
        <p:txBody>
          <a:bodyPr/>
          <a:lstStyle/>
          <a:p>
            <a:fld id="{AB1051B0-DA30-4C49-81A1-F3C4F401BF39}" type="datetimeFigureOut">
              <a:rPr lang="en-VN" smtClean="0"/>
              <a:t>06/10/2022</a:t>
            </a:fld>
            <a:endParaRPr lang="en-VN"/>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fld id="{3CC5D30A-E8A9-3143-A929-99B3945CEB01}" type="slidenum">
              <a:rPr lang="en-VN" smtClean="0"/>
              <a:t>‹#›</a:t>
            </a:fld>
            <a:endParaRPr lang="en-VN"/>
          </a:p>
        </p:txBody>
      </p:sp>
    </p:spTree>
    <p:extLst>
      <p:ext uri="{BB962C8B-B14F-4D97-AF65-F5344CB8AC3E}">
        <p14:creationId xmlns:p14="http://schemas.microsoft.com/office/powerpoint/2010/main" val="296334372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Content Placeholder 2"/>
          <p:cNvSpPr>
            <a:spLocks noGrp="1"/>
          </p:cNvSpPr>
          <p:nvPr>
            <p:ph sz="half" idx="1"/>
          </p:nvPr>
        </p:nvSpPr>
        <p:spPr>
          <a:xfrm>
            <a:off x="1581912" y="2638044"/>
            <a:ext cx="4271771" cy="3101982"/>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ontent Placeholder 3"/>
          <p:cNvSpPr>
            <a:spLocks noGrp="1"/>
          </p:cNvSpPr>
          <p:nvPr>
            <p:ph sz="half" idx="2"/>
          </p:nvPr>
        </p:nvSpPr>
        <p:spPr>
          <a:xfrm>
            <a:off x="6338315" y="2638044"/>
            <a:ext cx="4270247" cy="3101982"/>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8" name="Date Placeholder 7"/>
          <p:cNvSpPr>
            <a:spLocks noGrp="1"/>
          </p:cNvSpPr>
          <p:nvPr>
            <p:ph type="dt" sz="half" idx="10"/>
          </p:nvPr>
        </p:nvSpPr>
        <p:spPr/>
        <p:txBody>
          <a:bodyPr/>
          <a:lstStyle/>
          <a:p>
            <a:fld id="{AB1051B0-DA30-4C49-81A1-F3C4F401BF39}" type="datetimeFigureOut">
              <a:rPr lang="en-VN" smtClean="0"/>
              <a:t>06/10/2022</a:t>
            </a:fld>
            <a:endParaRPr lang="en-VN"/>
          </a:p>
        </p:txBody>
      </p:sp>
      <p:sp>
        <p:nvSpPr>
          <p:cNvPr id="9" name="Footer Placeholder 8"/>
          <p:cNvSpPr>
            <a:spLocks noGrp="1"/>
          </p:cNvSpPr>
          <p:nvPr>
            <p:ph type="ftr" sz="quarter" idx="11"/>
          </p:nvPr>
        </p:nvSpPr>
        <p:spPr/>
        <p:txBody>
          <a:bodyPr/>
          <a:lstStyle/>
          <a:p>
            <a:endParaRPr lang="en-VN"/>
          </a:p>
        </p:txBody>
      </p:sp>
      <p:sp>
        <p:nvSpPr>
          <p:cNvPr id="10" name="Slide Number Placeholder 9"/>
          <p:cNvSpPr>
            <a:spLocks noGrp="1"/>
          </p:cNvSpPr>
          <p:nvPr>
            <p:ph type="sldNum" sz="quarter" idx="12"/>
          </p:nvPr>
        </p:nvSpPr>
        <p:spPr/>
        <p:txBody>
          <a:bodyPr/>
          <a:lstStyle/>
          <a:p>
            <a:fld id="{3CC5D30A-E8A9-3143-A929-99B3945CEB01}" type="slidenum">
              <a:rPr lang="en-VN" smtClean="0"/>
              <a:t>‹#›</a:t>
            </a:fld>
            <a:endParaRPr lang="en-VN"/>
          </a:p>
        </p:txBody>
      </p:sp>
    </p:spTree>
    <p:extLst>
      <p:ext uri="{BB962C8B-B14F-4D97-AF65-F5344CB8AC3E}">
        <p14:creationId xmlns:p14="http://schemas.microsoft.com/office/powerpoint/2010/main" val="28221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583436" y="3143250"/>
            <a:ext cx="4270248" cy="2596776"/>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7" name="Date Placeholder 6"/>
          <p:cNvSpPr>
            <a:spLocks noGrp="1"/>
          </p:cNvSpPr>
          <p:nvPr>
            <p:ph type="dt" sz="half" idx="10"/>
          </p:nvPr>
        </p:nvSpPr>
        <p:spPr/>
        <p:txBody>
          <a:bodyPr/>
          <a:lstStyle/>
          <a:p>
            <a:fld id="{AB1051B0-DA30-4C49-81A1-F3C4F401BF39}" type="datetimeFigureOut">
              <a:rPr lang="en-VN" smtClean="0"/>
              <a:t>06/10/2022</a:t>
            </a:fld>
            <a:endParaRPr lang="en-VN"/>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fld id="{3CC5D30A-E8A9-3143-A929-99B3945CEB01}" type="slidenum">
              <a:rPr lang="en-VN" smtClean="0"/>
              <a:t>‹#›</a:t>
            </a:fld>
            <a:endParaRPr lang="en-VN"/>
          </a:p>
        </p:txBody>
      </p:sp>
      <p:sp>
        <p:nvSpPr>
          <p:cNvPr id="10" name="Title 9"/>
          <p:cNvSpPr>
            <a:spLocks noGrp="1"/>
          </p:cNvSpPr>
          <p:nvPr>
            <p:ph type="title"/>
          </p:nvPr>
        </p:nvSpPr>
        <p:spPr/>
        <p:txBody>
          <a:bodyPr/>
          <a:lstStyle/>
          <a:p>
            <a:r>
              <a:rPr lang="vi-VN"/>
              <a:t>Bấm để sửa kiểu tiêu đề Bản cái</a:t>
            </a:r>
            <a:endParaRPr lang="en-US"/>
          </a:p>
        </p:txBody>
      </p:sp>
    </p:spTree>
    <p:extLst>
      <p:ext uri="{BB962C8B-B14F-4D97-AF65-F5344CB8AC3E}">
        <p14:creationId xmlns:p14="http://schemas.microsoft.com/office/powerpoint/2010/main" val="7096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Date Placeholder 2"/>
          <p:cNvSpPr>
            <a:spLocks noGrp="1"/>
          </p:cNvSpPr>
          <p:nvPr>
            <p:ph type="dt" sz="half" idx="10"/>
          </p:nvPr>
        </p:nvSpPr>
        <p:spPr/>
        <p:txBody>
          <a:bodyPr/>
          <a:lstStyle/>
          <a:p>
            <a:fld id="{AB1051B0-DA30-4C49-81A1-F3C4F401BF39}" type="datetimeFigureOut">
              <a:rPr lang="en-VN" smtClean="0"/>
              <a:t>06/10/2022</a:t>
            </a:fld>
            <a:endParaRPr lang="en-VN"/>
          </a:p>
        </p:txBody>
      </p:sp>
      <p:sp>
        <p:nvSpPr>
          <p:cNvPr id="4" name="Footer Placeholder 3"/>
          <p:cNvSpPr>
            <a:spLocks noGrp="1"/>
          </p:cNvSpPr>
          <p:nvPr>
            <p:ph type="ftr" sz="quarter" idx="11"/>
          </p:nvPr>
        </p:nvSpPr>
        <p:spPr/>
        <p:txBody>
          <a:bodyPr/>
          <a:lstStyle/>
          <a:p>
            <a:endParaRPr lang="en-VN"/>
          </a:p>
        </p:txBody>
      </p:sp>
      <p:sp>
        <p:nvSpPr>
          <p:cNvPr id="5" name="Slide Number Placeholder 4"/>
          <p:cNvSpPr>
            <a:spLocks noGrp="1"/>
          </p:cNvSpPr>
          <p:nvPr>
            <p:ph type="sldNum" sz="quarter" idx="12"/>
          </p:nvPr>
        </p:nvSpPr>
        <p:spPr/>
        <p:txBody>
          <a:bodyPr/>
          <a:lstStyle/>
          <a:p>
            <a:fld id="{3CC5D30A-E8A9-3143-A929-99B3945CEB01}" type="slidenum">
              <a:rPr lang="en-VN" smtClean="0"/>
              <a:t>‹#›</a:t>
            </a:fld>
            <a:endParaRPr lang="en-VN"/>
          </a:p>
        </p:txBody>
      </p:sp>
    </p:spTree>
    <p:extLst>
      <p:ext uri="{BB962C8B-B14F-4D97-AF65-F5344CB8AC3E}">
        <p14:creationId xmlns:p14="http://schemas.microsoft.com/office/powerpoint/2010/main" val="1089100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1051B0-DA30-4C49-81A1-F3C4F401BF39}" type="datetimeFigureOut">
              <a:rPr lang="en-VN" smtClean="0"/>
              <a:t>06/10/2022</a:t>
            </a:fld>
            <a:endParaRPr lang="en-VN"/>
          </a:p>
        </p:txBody>
      </p:sp>
      <p:sp>
        <p:nvSpPr>
          <p:cNvPr id="3" name="Footer Placeholder 2"/>
          <p:cNvSpPr>
            <a:spLocks noGrp="1"/>
          </p:cNvSpPr>
          <p:nvPr>
            <p:ph type="ftr" sz="quarter" idx="11"/>
          </p:nvPr>
        </p:nvSpPr>
        <p:spPr/>
        <p:txBody>
          <a:bodyPr/>
          <a:lstStyle/>
          <a:p>
            <a:endParaRPr lang="en-VN"/>
          </a:p>
        </p:txBody>
      </p:sp>
      <p:sp>
        <p:nvSpPr>
          <p:cNvPr id="4" name="Slide Number Placeholder 3"/>
          <p:cNvSpPr>
            <a:spLocks noGrp="1"/>
          </p:cNvSpPr>
          <p:nvPr>
            <p:ph type="sldNum" sz="quarter" idx="12"/>
          </p:nvPr>
        </p:nvSpPr>
        <p:spPr/>
        <p:txBody>
          <a:bodyPr/>
          <a:lstStyle/>
          <a:p>
            <a:fld id="{3CC5D30A-E8A9-3143-A929-99B3945CEB01}" type="slidenum">
              <a:rPr lang="en-VN" smtClean="0"/>
              <a:t>‹#›</a:t>
            </a:fld>
            <a:endParaRPr lang="en-VN"/>
          </a:p>
        </p:txBody>
      </p:sp>
    </p:spTree>
    <p:extLst>
      <p:ext uri="{BB962C8B-B14F-4D97-AF65-F5344CB8AC3E}">
        <p14:creationId xmlns:p14="http://schemas.microsoft.com/office/powerpoint/2010/main" val="117196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vi-VN"/>
              <a:t>Bấm để sửa kiểu tiêu đề Bản cái</a:t>
            </a:r>
            <a:endParaRPr lang="en-US"/>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9" name="Date Placeholder 8"/>
          <p:cNvSpPr>
            <a:spLocks noGrp="1"/>
          </p:cNvSpPr>
          <p:nvPr>
            <p:ph type="dt" sz="half" idx="10"/>
          </p:nvPr>
        </p:nvSpPr>
        <p:spPr/>
        <p:txBody>
          <a:bodyPr/>
          <a:lstStyle/>
          <a:p>
            <a:fld id="{AB1051B0-DA30-4C49-81A1-F3C4F401BF39}" type="datetimeFigureOut">
              <a:rPr lang="en-VN" smtClean="0"/>
              <a:t>06/10/2022</a:t>
            </a:fld>
            <a:endParaRPr lang="en-V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VN"/>
          </a:p>
        </p:txBody>
      </p:sp>
      <p:sp>
        <p:nvSpPr>
          <p:cNvPr id="11" name="Slide Number Placeholder 10"/>
          <p:cNvSpPr>
            <a:spLocks noGrp="1"/>
          </p:cNvSpPr>
          <p:nvPr>
            <p:ph type="sldNum" sz="quarter" idx="12"/>
          </p:nvPr>
        </p:nvSpPr>
        <p:spPr/>
        <p:txBody>
          <a:bodyPr/>
          <a:lstStyle/>
          <a:p>
            <a:fld id="{3CC5D30A-E8A9-3143-A929-99B3945CEB01}" type="slidenum">
              <a:rPr lang="en-VN" smtClean="0"/>
              <a:t>‹#›</a:t>
            </a:fld>
            <a:endParaRPr lang="en-VN"/>
          </a:p>
        </p:txBody>
      </p:sp>
    </p:spTree>
    <p:extLst>
      <p:ext uri="{BB962C8B-B14F-4D97-AF65-F5344CB8AC3E}">
        <p14:creationId xmlns:p14="http://schemas.microsoft.com/office/powerpoint/2010/main" val="401805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vi-VN"/>
              <a:t>Bấm để sửa kiểu tiêu đề Bản cái</a:t>
            </a:r>
            <a:endParaRPr lang="en-US"/>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B1051B0-DA30-4C49-81A1-F3C4F401BF39}" type="datetimeFigureOut">
              <a:rPr lang="en-VN" smtClean="0"/>
              <a:t>06/10/2022</a:t>
            </a:fld>
            <a:endParaRPr lang="en-V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VN"/>
          </a:p>
        </p:txBody>
      </p:sp>
      <p:sp>
        <p:nvSpPr>
          <p:cNvPr id="10" name="Slide Number Placeholder 9"/>
          <p:cNvSpPr>
            <a:spLocks noGrp="1"/>
          </p:cNvSpPr>
          <p:nvPr>
            <p:ph type="sldNum" sz="quarter" idx="12"/>
          </p:nvPr>
        </p:nvSpPr>
        <p:spPr/>
        <p:txBody>
          <a:bodyPr/>
          <a:lstStyle/>
          <a:p>
            <a:fld id="{3CC5D30A-E8A9-3143-A929-99B3945CEB01}" type="slidenum">
              <a:rPr lang="en-VN" smtClean="0"/>
              <a:t>‹#›</a:t>
            </a:fld>
            <a:endParaRPr lang="en-VN"/>
          </a:p>
        </p:txBody>
      </p:sp>
    </p:spTree>
    <p:extLst>
      <p:ext uri="{BB962C8B-B14F-4D97-AF65-F5344CB8AC3E}">
        <p14:creationId xmlns:p14="http://schemas.microsoft.com/office/powerpoint/2010/main" val="329233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vi-VN"/>
              <a:t>Bấm để sửa kiểu tiêu đề Bản cái</a:t>
            </a:r>
            <a:endParaRPr lang="en-US"/>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latin typeface="Cambria" panose="02040503050406030204" pitchFamily="18" charset="0"/>
              </a:defRPr>
            </a:lvl1pPr>
          </a:lstStyle>
          <a:p>
            <a:fld id="{AB1051B0-DA30-4C49-81A1-F3C4F401BF39}" type="datetimeFigureOut">
              <a:rPr lang="en-VN" smtClean="0"/>
              <a:pPr/>
              <a:t>06/10/2022</a:t>
            </a:fld>
            <a:endParaRPr lang="en-V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latin typeface="Cambria" panose="02040503050406030204" pitchFamily="18" charset="0"/>
              </a:defRPr>
            </a:lvl1pPr>
          </a:lstStyle>
          <a:p>
            <a:endParaRPr lang="en-V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latin typeface="Cambria" panose="02040503050406030204" pitchFamily="18" charset="0"/>
              </a:defRPr>
            </a:lvl1pPr>
          </a:lstStyle>
          <a:p>
            <a:fld id="{3CC5D30A-E8A9-3143-A929-99B3945CEB01}" type="slidenum">
              <a:rPr lang="en-VN" smtClean="0"/>
              <a:pPr/>
              <a:t>‹#›</a:t>
            </a:fld>
            <a:endParaRPr lang="en-VN"/>
          </a:p>
        </p:txBody>
      </p:sp>
    </p:spTree>
    <p:extLst>
      <p:ext uri="{BB962C8B-B14F-4D97-AF65-F5344CB8AC3E}">
        <p14:creationId xmlns:p14="http://schemas.microsoft.com/office/powerpoint/2010/main" val="28655957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mbria" panose="02040503050406030204" pitchFamily="18" charset="0"/>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55D3-7A67-F852-7CA2-6355F582BE74}"/>
              </a:ext>
            </a:extLst>
          </p:cNvPr>
          <p:cNvSpPr>
            <a:spLocks noGrp="1"/>
          </p:cNvSpPr>
          <p:nvPr>
            <p:ph type="ctrTitle"/>
          </p:nvPr>
        </p:nvSpPr>
        <p:spPr>
          <a:xfrm>
            <a:off x="177282" y="2008913"/>
            <a:ext cx="7923045" cy="2419247"/>
          </a:xfrm>
          <a:noFill/>
          <a:ln>
            <a:solidFill>
              <a:schemeClr val="accent2">
                <a:lumMod val="60000"/>
                <a:lumOff val="40000"/>
              </a:schemeClr>
            </a:solidFill>
          </a:ln>
        </p:spPr>
        <p:txBody>
          <a:bodyPr>
            <a:normAutofit/>
          </a:bodyPr>
          <a:lstStyle/>
          <a:p>
            <a:pPr algn="l"/>
            <a:r>
              <a:rPr lang="en-US" sz="4800">
                <a:solidFill>
                  <a:schemeClr val="tx1">
                    <a:lumMod val="65000"/>
                    <a:lumOff val="35000"/>
                  </a:schemeClr>
                </a:solidFill>
                <a:latin typeface="Cambria" panose="02040503050406030204" pitchFamily="18" charset="0"/>
                <a:ea typeface="Cambria" panose="02040503050406030204" pitchFamily="18" charset="0"/>
              </a:rPr>
              <a:t>CHUYÊN ĐỀ ung thư quanh bóng vater</a:t>
            </a:r>
            <a:endParaRPr lang="en-VN" sz="4800">
              <a:solidFill>
                <a:schemeClr val="tx1">
                  <a:lumMod val="65000"/>
                  <a:lumOff val="35000"/>
                </a:schemeClr>
              </a:solidFill>
              <a:latin typeface="Cambria" panose="02040503050406030204" pitchFamily="18" charset="0"/>
              <a:ea typeface="Cambria" panose="02040503050406030204" pitchFamily="18" charset="0"/>
            </a:endParaRPr>
          </a:p>
        </p:txBody>
      </p:sp>
      <p:sp>
        <p:nvSpPr>
          <p:cNvPr id="4" name="Subtitle 2">
            <a:extLst>
              <a:ext uri="{FF2B5EF4-FFF2-40B4-BE49-F238E27FC236}">
                <a16:creationId xmlns:a16="http://schemas.microsoft.com/office/drawing/2014/main" id="{ADA575FE-FD17-6819-D86A-871B90247C85}"/>
              </a:ext>
            </a:extLst>
          </p:cNvPr>
          <p:cNvSpPr txBox="1">
            <a:spLocks/>
          </p:cNvSpPr>
          <p:nvPr/>
        </p:nvSpPr>
        <p:spPr>
          <a:xfrm>
            <a:off x="8362464" y="3497718"/>
            <a:ext cx="3090280" cy="3028209"/>
          </a:xfrm>
          <a:prstGeom prst="rect">
            <a:avLst/>
          </a:prstGeom>
          <a:solidFill>
            <a:schemeClr val="accent2"/>
          </a:solidFill>
          <a:ln w="190500" cap="sq" cmpd="thinThick">
            <a:solidFill>
              <a:schemeClr val="accent2"/>
            </a:solidFill>
            <a:miter lim="800000"/>
          </a:ln>
        </p:spPr>
        <p:txBody>
          <a:bodyPr vert="horz" wrap="square" lIns="91440" tIns="45720" rIns="91440" bIns="45720" rtlCol="0" anchor="ctr">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Cambria" panose="02040503050406030204" pitchFamily="18"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Cambria" panose="02040503050406030204" pitchFamily="18"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nSpc>
                <a:spcPct val="90000"/>
              </a:lnSpc>
            </a:pPr>
            <a:r>
              <a:rPr lang="en-US" sz="1800" i="1">
                <a:solidFill>
                  <a:srgbClr val="FFFFFF"/>
                </a:solidFill>
                <a:ea typeface="Cambria" panose="02040503050406030204" pitchFamily="18" charset="0"/>
              </a:rPr>
              <a:t>Nhóm 4</a:t>
            </a:r>
          </a:p>
          <a:p>
            <a:pPr>
              <a:lnSpc>
                <a:spcPct val="90000"/>
              </a:lnSpc>
            </a:pPr>
            <a:r>
              <a:rPr lang="en-US" sz="1800" i="1">
                <a:solidFill>
                  <a:srgbClr val="FFFFFF"/>
                </a:solidFill>
                <a:ea typeface="Cambria" panose="02040503050406030204" pitchFamily="18" charset="0"/>
              </a:rPr>
              <a:t>Đỗ Phước Long</a:t>
            </a:r>
            <a:br>
              <a:rPr lang="en-US" sz="1800" i="1">
                <a:solidFill>
                  <a:srgbClr val="FFFFFF"/>
                </a:solidFill>
                <a:ea typeface="Cambria" panose="02040503050406030204" pitchFamily="18" charset="0"/>
              </a:rPr>
            </a:br>
            <a:r>
              <a:rPr lang="en-US" sz="1800" i="1">
                <a:solidFill>
                  <a:srgbClr val="FFFFFF"/>
                </a:solidFill>
                <a:ea typeface="Cambria" panose="02040503050406030204" pitchFamily="18" charset="0"/>
              </a:rPr>
              <a:t>Nguyễn Thị Kim Nguyện</a:t>
            </a:r>
            <a:br>
              <a:rPr lang="en-US" sz="1800" i="1">
                <a:solidFill>
                  <a:srgbClr val="FFFFFF"/>
                </a:solidFill>
                <a:ea typeface="Cambria" panose="02040503050406030204" pitchFamily="18" charset="0"/>
              </a:rPr>
            </a:br>
            <a:r>
              <a:rPr lang="en-US" sz="1800" i="1">
                <a:solidFill>
                  <a:srgbClr val="FFFFFF"/>
                </a:solidFill>
                <a:ea typeface="Cambria" panose="02040503050406030204" pitchFamily="18" charset="0"/>
              </a:rPr>
              <a:t>Đinh Thị Kim Quyên</a:t>
            </a:r>
          </a:p>
          <a:p>
            <a:pPr>
              <a:lnSpc>
                <a:spcPct val="90000"/>
              </a:lnSpc>
            </a:pPr>
            <a:r>
              <a:rPr lang="en-US" sz="1800" i="1">
                <a:solidFill>
                  <a:srgbClr val="FFFFFF"/>
                </a:solidFill>
                <a:ea typeface="Cambria" panose="02040503050406030204" pitchFamily="18" charset="0"/>
              </a:rPr>
              <a:t>BV. Bình Dân</a:t>
            </a:r>
          </a:p>
          <a:p>
            <a:pPr>
              <a:lnSpc>
                <a:spcPct val="90000"/>
              </a:lnSpc>
            </a:pPr>
            <a:r>
              <a:rPr lang="en-US" sz="1800" i="1">
                <a:solidFill>
                  <a:srgbClr val="FFFFFF"/>
                </a:solidFill>
                <a:ea typeface="Cambria" panose="02040503050406030204" pitchFamily="18" charset="0"/>
              </a:rPr>
              <a:t>GVHD: TS. BS. Võ Văn Hùng</a:t>
            </a:r>
            <a:endParaRPr lang="en-VN" sz="1800" i="1">
              <a:solidFill>
                <a:srgbClr val="FFFFFF"/>
              </a:solidFill>
              <a:ea typeface="Cambria" panose="02040503050406030204" pitchFamily="18" charset="0"/>
            </a:endParaRPr>
          </a:p>
        </p:txBody>
      </p:sp>
      <p:pic>
        <p:nvPicPr>
          <p:cNvPr id="8" name="Hình ảnh 7">
            <a:extLst>
              <a:ext uri="{FF2B5EF4-FFF2-40B4-BE49-F238E27FC236}">
                <a16:creationId xmlns:a16="http://schemas.microsoft.com/office/drawing/2014/main" id="{1A730411-954D-7E9D-82FC-26A573A5F7AD}"/>
              </a:ext>
            </a:extLst>
          </p:cNvPr>
          <p:cNvPicPr>
            <a:picLocks noChangeAspect="1"/>
          </p:cNvPicPr>
          <p:nvPr/>
        </p:nvPicPr>
        <p:blipFill>
          <a:blip r:embed="rId2"/>
          <a:stretch>
            <a:fillRect/>
          </a:stretch>
        </p:blipFill>
        <p:spPr>
          <a:xfrm>
            <a:off x="8554865" y="1208481"/>
            <a:ext cx="2705478" cy="2010056"/>
          </a:xfrm>
          <a:prstGeom prst="rect">
            <a:avLst/>
          </a:prstGeom>
        </p:spPr>
      </p:pic>
    </p:spTree>
    <p:extLst>
      <p:ext uri="{BB962C8B-B14F-4D97-AF65-F5344CB8AC3E}">
        <p14:creationId xmlns:p14="http://schemas.microsoft.com/office/powerpoint/2010/main" val="1557698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Ung thư đầu tuỵ</a:t>
            </a:r>
          </a:p>
        </p:txBody>
      </p:sp>
      <p:pic>
        <p:nvPicPr>
          <p:cNvPr id="6" name="Picture 2" descr="Hyperglycemia, tumorigenesis, and chronic inflammation - ScienceDirect">
            <a:extLst>
              <a:ext uri="{FF2B5EF4-FFF2-40B4-BE49-F238E27FC236}">
                <a16:creationId xmlns:a16="http://schemas.microsoft.com/office/drawing/2014/main" id="{3FD15E70-033F-C535-1FA7-FF00549FB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373" y="1029828"/>
            <a:ext cx="9241254" cy="479834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Rectangle 8">
            <a:extLst>
              <a:ext uri="{FF2B5EF4-FFF2-40B4-BE49-F238E27FC236}">
                <a16:creationId xmlns:a16="http://schemas.microsoft.com/office/drawing/2014/main" id="{6358E4B3-C3A5-A843-F638-4B260CDD15D1}"/>
              </a:ext>
            </a:extLst>
          </p:cNvPr>
          <p:cNvSpPr/>
          <p:nvPr/>
        </p:nvSpPr>
        <p:spPr>
          <a:xfrm>
            <a:off x="421032" y="6427022"/>
            <a:ext cx="6019800" cy="307777"/>
          </a:xfrm>
          <a:prstGeom prst="rect">
            <a:avLst/>
          </a:prstGeom>
        </p:spPr>
        <p:txBody>
          <a:bodyPr wrap="square">
            <a:spAutoFit/>
          </a:bodyPr>
          <a:lstStyle/>
          <a:p>
            <a:pPr defTabSz="914400"/>
            <a:r>
              <a:rPr lang="en-US" sz="1400" i="1" err="1">
                <a:solidFill>
                  <a:prstClr val="black"/>
                </a:solidFill>
                <a:latin typeface="Calibri"/>
              </a:rPr>
              <a:t>Shu-ChunChang</a:t>
            </a:r>
            <a:r>
              <a:rPr lang="en-US" sz="1400" i="1">
                <a:solidFill>
                  <a:prstClr val="black"/>
                </a:solidFill>
                <a:latin typeface="Calibri"/>
              </a:rPr>
              <a:t>, 2016, Hyperglycemia, </a:t>
            </a:r>
            <a:r>
              <a:rPr lang="en-US" sz="1400" i="1" err="1">
                <a:solidFill>
                  <a:prstClr val="black"/>
                </a:solidFill>
                <a:latin typeface="Calibri"/>
              </a:rPr>
              <a:t>tumorigenesis</a:t>
            </a:r>
            <a:r>
              <a:rPr lang="en-US" sz="1400" i="1">
                <a:solidFill>
                  <a:prstClr val="black"/>
                </a:solidFill>
                <a:latin typeface="Calibri"/>
              </a:rPr>
              <a:t>, and chronic inflammation</a:t>
            </a:r>
          </a:p>
        </p:txBody>
      </p:sp>
    </p:spTree>
    <p:extLst>
      <p:ext uri="{BB962C8B-B14F-4D97-AF65-F5344CB8AC3E}">
        <p14:creationId xmlns:p14="http://schemas.microsoft.com/office/powerpoint/2010/main" val="187696074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Ung thư đầu tuỵ</a:t>
            </a:r>
          </a:p>
        </p:txBody>
      </p:sp>
      <p:sp>
        <p:nvSpPr>
          <p:cNvPr id="3" name="Rectangle 4">
            <a:extLst>
              <a:ext uri="{FF2B5EF4-FFF2-40B4-BE49-F238E27FC236}">
                <a16:creationId xmlns:a16="http://schemas.microsoft.com/office/drawing/2014/main" id="{6F313719-3C3D-9835-E536-41596FFE4D22}"/>
              </a:ext>
            </a:extLst>
          </p:cNvPr>
          <p:cNvSpPr/>
          <p:nvPr/>
        </p:nvSpPr>
        <p:spPr>
          <a:xfrm>
            <a:off x="412486" y="6522246"/>
            <a:ext cx="8219202" cy="276999"/>
          </a:xfrm>
          <a:prstGeom prst="rect">
            <a:avLst/>
          </a:prstGeom>
        </p:spPr>
        <p:txBody>
          <a:bodyPr wrap="square">
            <a:spAutoFit/>
          </a:bodyPr>
          <a:lstStyle/>
          <a:p>
            <a:r>
              <a:rPr lang="en-US" sz="1200" i="1">
                <a:latin typeface="Arial" pitchFamily="34" charset="0"/>
                <a:cs typeface="Arial" pitchFamily="34" charset="0"/>
              </a:rPr>
              <a:t>Andrew </a:t>
            </a:r>
            <a:r>
              <a:rPr lang="en-US" sz="1200" i="1" err="1">
                <a:latin typeface="Arial" pitchFamily="34" charset="0"/>
                <a:cs typeface="Arial" pitchFamily="34" charset="0"/>
              </a:rPr>
              <a:t>McGuigan</a:t>
            </a:r>
            <a:r>
              <a:rPr lang="en-US" sz="1200" i="1">
                <a:latin typeface="Arial" pitchFamily="34" charset="0"/>
                <a:cs typeface="Arial" pitchFamily="34" charset="0"/>
              </a:rPr>
              <a:t>, 2018, Pancreatic cancer: A review of clinical diagnosis, epidemiology, treatment and outcomes</a:t>
            </a:r>
          </a:p>
        </p:txBody>
      </p:sp>
      <p:sp>
        <p:nvSpPr>
          <p:cNvPr id="4" name="Rounded Rectangle 5">
            <a:extLst>
              <a:ext uri="{FF2B5EF4-FFF2-40B4-BE49-F238E27FC236}">
                <a16:creationId xmlns:a16="http://schemas.microsoft.com/office/drawing/2014/main" id="{CF6CC254-5534-96CD-EF5D-FDDEDF9F672B}"/>
              </a:ext>
            </a:extLst>
          </p:cNvPr>
          <p:cNvSpPr/>
          <p:nvPr/>
        </p:nvSpPr>
        <p:spPr>
          <a:xfrm>
            <a:off x="1158930" y="2575611"/>
            <a:ext cx="3944112" cy="18607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2400">
                <a:solidFill>
                  <a:schemeClr val="tx1"/>
                </a:solidFill>
                <a:latin typeface="Arial" pitchFamily="34" charset="0"/>
                <a:cs typeface="Arial" pitchFamily="34" charset="0"/>
              </a:rPr>
              <a:t>1 </a:t>
            </a:r>
            <a:r>
              <a:rPr lang="en-US" sz="2400" err="1">
                <a:solidFill>
                  <a:schemeClr val="tx1"/>
                </a:solidFill>
                <a:latin typeface="Arial" pitchFamily="34" charset="0"/>
                <a:cs typeface="Arial" pitchFamily="34" charset="0"/>
              </a:rPr>
              <a:t>người</a:t>
            </a:r>
            <a:r>
              <a:rPr lang="en-US" sz="2400">
                <a:solidFill>
                  <a:schemeClr val="tx1"/>
                </a:solidFill>
                <a:latin typeface="Arial" pitchFamily="34" charset="0"/>
                <a:cs typeface="Arial" pitchFamily="34" charset="0"/>
              </a:rPr>
              <a:t> </a:t>
            </a:r>
            <a:r>
              <a:rPr lang="en-US" sz="2400" err="1">
                <a:solidFill>
                  <a:schemeClr val="tx1"/>
                </a:solidFill>
                <a:latin typeface="Arial" pitchFamily="34" charset="0"/>
                <a:cs typeface="Arial" pitchFamily="34" charset="0"/>
              </a:rPr>
              <a:t>tăng</a:t>
            </a:r>
            <a:r>
              <a:rPr lang="en-US" sz="2400">
                <a:solidFill>
                  <a:schemeClr val="tx1"/>
                </a:solidFill>
                <a:latin typeface="Arial" pitchFamily="34" charset="0"/>
                <a:cs typeface="Arial" pitchFamily="34" charset="0"/>
              </a:rPr>
              <a:t> 80%</a:t>
            </a:r>
          </a:p>
          <a:p>
            <a:pPr marL="285750" indent="-285750">
              <a:buFontTx/>
              <a:buChar char="-"/>
            </a:pPr>
            <a:r>
              <a:rPr lang="en-US" sz="2400">
                <a:solidFill>
                  <a:schemeClr val="tx1"/>
                </a:solidFill>
                <a:latin typeface="Arial" pitchFamily="34" charset="0"/>
                <a:cs typeface="Arial" pitchFamily="34" charset="0"/>
              </a:rPr>
              <a:t>2 </a:t>
            </a:r>
            <a:r>
              <a:rPr lang="en-US" sz="2400" err="1">
                <a:solidFill>
                  <a:schemeClr val="tx1"/>
                </a:solidFill>
                <a:latin typeface="Arial" pitchFamily="34" charset="0"/>
                <a:cs typeface="Arial" pitchFamily="34" charset="0"/>
              </a:rPr>
              <a:t>người</a:t>
            </a:r>
            <a:r>
              <a:rPr lang="en-US" sz="2400">
                <a:solidFill>
                  <a:schemeClr val="tx1"/>
                </a:solidFill>
                <a:latin typeface="Arial" pitchFamily="34" charset="0"/>
                <a:cs typeface="Arial" pitchFamily="34" charset="0"/>
              </a:rPr>
              <a:t> </a:t>
            </a:r>
            <a:r>
              <a:rPr lang="en-US" sz="2400" err="1">
                <a:solidFill>
                  <a:schemeClr val="tx1"/>
                </a:solidFill>
                <a:latin typeface="Arial" pitchFamily="34" charset="0"/>
                <a:cs typeface="Arial" pitchFamily="34" charset="0"/>
              </a:rPr>
              <a:t>tăng</a:t>
            </a:r>
            <a:r>
              <a:rPr lang="en-US" sz="2400">
                <a:solidFill>
                  <a:schemeClr val="tx1"/>
                </a:solidFill>
                <a:latin typeface="Arial" pitchFamily="34" charset="0"/>
                <a:cs typeface="Arial" pitchFamily="34" charset="0"/>
              </a:rPr>
              <a:t> 9 </a:t>
            </a:r>
            <a:r>
              <a:rPr lang="en-US" sz="2400" err="1">
                <a:solidFill>
                  <a:schemeClr val="tx1"/>
                </a:solidFill>
                <a:latin typeface="Arial" pitchFamily="34" charset="0"/>
                <a:cs typeface="Arial" pitchFamily="34" charset="0"/>
              </a:rPr>
              <a:t>lần</a:t>
            </a:r>
            <a:endParaRPr lang="en-US" sz="2400">
              <a:solidFill>
                <a:schemeClr val="tx1"/>
              </a:solidFill>
              <a:latin typeface="Arial" pitchFamily="34" charset="0"/>
              <a:cs typeface="Arial" pitchFamily="34" charset="0"/>
            </a:endParaRPr>
          </a:p>
          <a:p>
            <a:pPr marL="285750" indent="-285750">
              <a:buFontTx/>
              <a:buChar char="-"/>
            </a:pPr>
            <a:r>
              <a:rPr lang="en-US" sz="2400">
                <a:solidFill>
                  <a:schemeClr val="tx1"/>
                </a:solidFill>
                <a:latin typeface="Arial" pitchFamily="34" charset="0"/>
                <a:cs typeface="Arial" pitchFamily="34" charset="0"/>
              </a:rPr>
              <a:t>3 </a:t>
            </a:r>
            <a:r>
              <a:rPr lang="en-US" sz="2400" err="1">
                <a:solidFill>
                  <a:schemeClr val="tx1"/>
                </a:solidFill>
                <a:latin typeface="Arial" pitchFamily="34" charset="0"/>
                <a:cs typeface="Arial" pitchFamily="34" charset="0"/>
              </a:rPr>
              <a:t>người</a:t>
            </a:r>
            <a:r>
              <a:rPr lang="en-US" sz="2400">
                <a:solidFill>
                  <a:schemeClr val="tx1"/>
                </a:solidFill>
                <a:latin typeface="Arial" pitchFamily="34" charset="0"/>
                <a:cs typeface="Arial" pitchFamily="34" charset="0"/>
              </a:rPr>
              <a:t> </a:t>
            </a:r>
            <a:r>
              <a:rPr lang="en-US" sz="2400" err="1">
                <a:solidFill>
                  <a:schemeClr val="tx1"/>
                </a:solidFill>
                <a:latin typeface="Arial" pitchFamily="34" charset="0"/>
                <a:cs typeface="Arial" pitchFamily="34" charset="0"/>
              </a:rPr>
              <a:t>tăng</a:t>
            </a:r>
            <a:r>
              <a:rPr lang="en-US" sz="2400">
                <a:solidFill>
                  <a:schemeClr val="tx1"/>
                </a:solidFill>
                <a:latin typeface="Arial" pitchFamily="34" charset="0"/>
                <a:cs typeface="Arial" pitchFamily="34" charset="0"/>
              </a:rPr>
              <a:t> 32 </a:t>
            </a:r>
            <a:r>
              <a:rPr lang="en-US" sz="2400" err="1">
                <a:solidFill>
                  <a:schemeClr val="tx1"/>
                </a:solidFill>
                <a:latin typeface="Arial" pitchFamily="34" charset="0"/>
                <a:cs typeface="Arial" pitchFamily="34" charset="0"/>
              </a:rPr>
              <a:t>lần</a:t>
            </a:r>
            <a:endParaRPr lang="en-US" sz="2400">
              <a:solidFill>
                <a:schemeClr val="tx1"/>
              </a:solidFill>
              <a:latin typeface="Arial" pitchFamily="34" charset="0"/>
              <a:cs typeface="Arial" pitchFamily="34" charset="0"/>
            </a:endParaRPr>
          </a:p>
        </p:txBody>
      </p:sp>
      <p:pic>
        <p:nvPicPr>
          <p:cNvPr id="5" name="Content Placeholder 3">
            <a:extLst>
              <a:ext uri="{FF2B5EF4-FFF2-40B4-BE49-F238E27FC236}">
                <a16:creationId xmlns:a16="http://schemas.microsoft.com/office/drawing/2014/main" id="{2DABDE31-F593-CFE2-9F76-55D06F1041BB}"/>
              </a:ext>
            </a:extLst>
          </p:cNvPr>
          <p:cNvPicPr>
            <a:picLocks noGrp="1" noChangeAspect="1"/>
          </p:cNvPicPr>
          <p:nvPr>
            <p:ph idx="1"/>
          </p:nvPr>
        </p:nvPicPr>
        <p:blipFill>
          <a:blip r:embed="rId3"/>
          <a:stretch>
            <a:fillRect/>
          </a:stretch>
        </p:blipFill>
        <p:spPr>
          <a:xfrm>
            <a:off x="5877847" y="1930680"/>
            <a:ext cx="5155223" cy="3150617"/>
          </a:xfrm>
          <a:prstGeom prst="rect">
            <a:avLst/>
          </a:prstGeom>
        </p:spPr>
      </p:pic>
      <p:sp>
        <p:nvSpPr>
          <p:cNvPr id="7" name="Hộp Văn bản 6">
            <a:extLst>
              <a:ext uri="{FF2B5EF4-FFF2-40B4-BE49-F238E27FC236}">
                <a16:creationId xmlns:a16="http://schemas.microsoft.com/office/drawing/2014/main" id="{BFDC743B-4E39-BE35-0189-CF50E331BFEE}"/>
              </a:ext>
            </a:extLst>
          </p:cNvPr>
          <p:cNvSpPr txBox="1"/>
          <p:nvPr/>
        </p:nvSpPr>
        <p:spPr>
          <a:xfrm>
            <a:off x="1158930" y="626830"/>
            <a:ext cx="1849741" cy="369332"/>
          </a:xfrm>
          <a:prstGeom prst="rect">
            <a:avLst/>
          </a:prstGeom>
          <a:noFill/>
        </p:spPr>
        <p:txBody>
          <a:bodyPr wrap="square" rtlCol="0">
            <a:spAutoFit/>
          </a:bodyPr>
          <a:lstStyle/>
          <a:p>
            <a:r>
              <a:rPr lang="en-US" b="1" u="sng">
                <a:latin typeface="Arial" panose="020B0604020202020204" pitchFamily="34" charset="0"/>
                <a:cs typeface="Arial" panose="020B0604020202020204" pitchFamily="34" charset="0"/>
              </a:rPr>
              <a:t>Yếu tố gia đình</a:t>
            </a:r>
          </a:p>
        </p:txBody>
      </p:sp>
    </p:spTree>
    <p:extLst>
      <p:ext uri="{BB962C8B-B14F-4D97-AF65-F5344CB8AC3E}">
        <p14:creationId xmlns:p14="http://schemas.microsoft.com/office/powerpoint/2010/main" val="389355896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Ung thư tá tràng</a:t>
            </a:r>
          </a:p>
        </p:txBody>
      </p:sp>
      <p:sp>
        <p:nvSpPr>
          <p:cNvPr id="3" name="Chỗ dành sẵn cho Nội dung 2">
            <a:extLst>
              <a:ext uri="{FF2B5EF4-FFF2-40B4-BE49-F238E27FC236}">
                <a16:creationId xmlns:a16="http://schemas.microsoft.com/office/drawing/2014/main" id="{C106F18F-3C60-736E-0CD6-859DBAF99D23}"/>
              </a:ext>
            </a:extLst>
          </p:cNvPr>
          <p:cNvSpPr>
            <a:spLocks noGrp="1"/>
          </p:cNvSpPr>
          <p:nvPr>
            <p:ph idx="1"/>
          </p:nvPr>
        </p:nvSpPr>
        <p:spPr>
          <a:xfrm>
            <a:off x="406041" y="631682"/>
            <a:ext cx="11379917" cy="5594635"/>
          </a:xfrm>
          <a:ln>
            <a:solidFill>
              <a:schemeClr val="accent2">
                <a:lumMod val="60000"/>
                <a:lumOff val="40000"/>
              </a:schemeClr>
            </a:solidFill>
          </a:ln>
        </p:spPr>
        <p:txBody>
          <a:bodyPr>
            <a:noAutofit/>
          </a:bodyPr>
          <a:lstStyle/>
          <a:p>
            <a:r>
              <a:rPr lang="en-US" sz="2400">
                <a:latin typeface="Arial" pitchFamily="34" charset="0"/>
                <a:cs typeface="Arial" pitchFamily="34" charset="0"/>
              </a:rPr>
              <a:t>Nhập viện trong tình trạng tắc tá tràng</a:t>
            </a:r>
          </a:p>
          <a:p>
            <a:r>
              <a:rPr lang="en-US" sz="2400">
                <a:latin typeface="Arial" pitchFamily="34" charset="0"/>
                <a:cs typeface="Arial" pitchFamily="34" charset="0"/>
              </a:rPr>
              <a:t>Nôn ói nhiều # hẹp môn vị</a:t>
            </a:r>
          </a:p>
          <a:p>
            <a:r>
              <a:rPr lang="en-US" sz="2400">
                <a:latin typeface="Arial" pitchFamily="34" charset="0"/>
                <a:cs typeface="Arial" pitchFamily="34" charset="0"/>
              </a:rPr>
              <a:t>Có dấu hiệu thiếu máu</a:t>
            </a:r>
          </a:p>
          <a:p>
            <a:r>
              <a:rPr lang="en-US" sz="2400">
                <a:latin typeface="Arial" pitchFamily="34" charset="0"/>
                <a:cs typeface="Arial" pitchFamily="34" charset="0"/>
              </a:rPr>
              <a:t>Khó phân biệt tá tràng xâm lấn tụy hay tụy xâm lấn tá tràng =&gt; kết quả mô bệnh học</a:t>
            </a:r>
          </a:p>
          <a:p>
            <a:r>
              <a:rPr lang="en-US" sz="2400" u="sng">
                <a:latin typeface="Arial" pitchFamily="34" charset="0"/>
                <a:cs typeface="Arial" pitchFamily="34" charset="0"/>
              </a:rPr>
              <a:t>Tiền căn gia đình:</a:t>
            </a:r>
          </a:p>
        </p:txBody>
      </p:sp>
      <p:pic>
        <p:nvPicPr>
          <p:cNvPr id="4" name="Picture 2">
            <a:extLst>
              <a:ext uri="{FF2B5EF4-FFF2-40B4-BE49-F238E27FC236}">
                <a16:creationId xmlns:a16="http://schemas.microsoft.com/office/drawing/2014/main" id="{F72F1E1F-D6F6-05A7-14D9-AC1E95E8A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99" y="3572570"/>
            <a:ext cx="7391400" cy="250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18015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Ung thư bóng vater</a:t>
            </a:r>
          </a:p>
        </p:txBody>
      </p:sp>
      <p:sp>
        <p:nvSpPr>
          <p:cNvPr id="3" name="Chỗ dành sẵn cho Nội dung 2">
            <a:extLst>
              <a:ext uri="{FF2B5EF4-FFF2-40B4-BE49-F238E27FC236}">
                <a16:creationId xmlns:a16="http://schemas.microsoft.com/office/drawing/2014/main" id="{C106F18F-3C60-736E-0CD6-859DBAF99D23}"/>
              </a:ext>
            </a:extLst>
          </p:cNvPr>
          <p:cNvSpPr>
            <a:spLocks noGrp="1"/>
          </p:cNvSpPr>
          <p:nvPr>
            <p:ph idx="1"/>
          </p:nvPr>
        </p:nvSpPr>
        <p:spPr>
          <a:xfrm>
            <a:off x="406041" y="631682"/>
            <a:ext cx="11379917" cy="5594635"/>
          </a:xfrm>
          <a:ln>
            <a:solidFill>
              <a:schemeClr val="accent2">
                <a:lumMod val="60000"/>
                <a:lumOff val="40000"/>
              </a:schemeClr>
            </a:solidFill>
          </a:ln>
        </p:spPr>
        <p:txBody>
          <a:bodyPr>
            <a:noAutofit/>
          </a:bodyPr>
          <a:lstStyle/>
          <a:p>
            <a:r>
              <a:rPr lang="en-US" sz="2400">
                <a:latin typeface="Arial" pitchFamily="34" charset="0"/>
                <a:cs typeface="Arial" pitchFamily="34" charset="0"/>
              </a:rPr>
              <a:t>Vàng da từng đợt, đợt sau nhiều hơn đợt trước</a:t>
            </a:r>
          </a:p>
          <a:p>
            <a:r>
              <a:rPr lang="en-US" sz="2400">
                <a:latin typeface="Arial" pitchFamily="34" charset="0"/>
                <a:cs typeface="Arial" pitchFamily="34" charset="0"/>
              </a:rPr>
              <a:t>Xuất huyết tiêu hoá</a:t>
            </a:r>
          </a:p>
          <a:p>
            <a:r>
              <a:rPr lang="en-US" sz="2400">
                <a:latin typeface="Arial" pitchFamily="34" charset="0"/>
                <a:cs typeface="Arial" pitchFamily="34" charset="0"/>
              </a:rPr>
              <a:t>Có triệu chứng thiếu máu</a:t>
            </a:r>
          </a:p>
        </p:txBody>
      </p:sp>
      <p:pic>
        <p:nvPicPr>
          <p:cNvPr id="5" name="Picture 3">
            <a:extLst>
              <a:ext uri="{FF2B5EF4-FFF2-40B4-BE49-F238E27FC236}">
                <a16:creationId xmlns:a16="http://schemas.microsoft.com/office/drawing/2014/main" id="{4096BB34-6D2D-E382-4509-685D27814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99" y="2303199"/>
            <a:ext cx="55880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72056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Ung thư đoạn cuối omc</a:t>
            </a:r>
          </a:p>
        </p:txBody>
      </p:sp>
      <p:sp>
        <p:nvSpPr>
          <p:cNvPr id="3" name="Chỗ dành sẵn cho Nội dung 2">
            <a:extLst>
              <a:ext uri="{FF2B5EF4-FFF2-40B4-BE49-F238E27FC236}">
                <a16:creationId xmlns:a16="http://schemas.microsoft.com/office/drawing/2014/main" id="{C106F18F-3C60-736E-0CD6-859DBAF99D23}"/>
              </a:ext>
            </a:extLst>
          </p:cNvPr>
          <p:cNvSpPr>
            <a:spLocks noGrp="1"/>
          </p:cNvSpPr>
          <p:nvPr>
            <p:ph idx="1"/>
          </p:nvPr>
        </p:nvSpPr>
        <p:spPr>
          <a:xfrm>
            <a:off x="406041" y="631682"/>
            <a:ext cx="11379917" cy="5594635"/>
          </a:xfrm>
          <a:ln>
            <a:solidFill>
              <a:schemeClr val="accent2">
                <a:lumMod val="60000"/>
                <a:lumOff val="40000"/>
              </a:schemeClr>
            </a:solidFill>
          </a:ln>
        </p:spPr>
        <p:txBody>
          <a:bodyPr>
            <a:noAutofit/>
          </a:bodyPr>
          <a:lstStyle/>
          <a:p>
            <a:r>
              <a:rPr lang="en-US" sz="2400">
                <a:latin typeface="Arial" pitchFamily="34" charset="0"/>
                <a:cs typeface="Arial" pitchFamily="34" charset="0"/>
              </a:rPr>
              <a:t>Biểu hiện đầu tiên vàng da, vàng mắt xuất hiện từ từ, không cảm giác đau</a:t>
            </a:r>
          </a:p>
          <a:p>
            <a:r>
              <a:rPr lang="en-US" sz="2400">
                <a:latin typeface="Arial" pitchFamily="34" charset="0"/>
                <a:cs typeface="Arial" pitchFamily="34" charset="0"/>
              </a:rPr>
              <a:t>Tổn thương nhỏ</a:t>
            </a:r>
          </a:p>
          <a:p>
            <a:r>
              <a:rPr lang="en-US" sz="2400">
                <a:latin typeface="Arial" pitchFamily="34" charset="0"/>
                <a:cs typeface="Arial" pitchFamily="34" charset="0"/>
              </a:rPr>
              <a:t>Không có triệu chứng thiếu máu</a:t>
            </a:r>
          </a:p>
          <a:p>
            <a:r>
              <a:rPr lang="en-US" sz="2400" u="sng">
                <a:latin typeface="Arial" pitchFamily="34" charset="0"/>
                <a:cs typeface="Arial" pitchFamily="34" charset="0"/>
              </a:rPr>
              <a:t>Tiền căn bản thân:</a:t>
            </a:r>
          </a:p>
        </p:txBody>
      </p:sp>
      <p:pic>
        <p:nvPicPr>
          <p:cNvPr id="5" name="Picture 5">
            <a:extLst>
              <a:ext uri="{FF2B5EF4-FFF2-40B4-BE49-F238E27FC236}">
                <a16:creationId xmlns:a16="http://schemas.microsoft.com/office/drawing/2014/main" id="{9B7544F8-14FA-1A2D-2747-5762717F5308}"/>
              </a:ext>
            </a:extLst>
          </p:cNvPr>
          <p:cNvPicPr>
            <a:picLocks noChangeAspect="1"/>
          </p:cNvPicPr>
          <p:nvPr/>
        </p:nvPicPr>
        <p:blipFill>
          <a:blip r:embed="rId3"/>
          <a:stretch>
            <a:fillRect/>
          </a:stretch>
        </p:blipFill>
        <p:spPr>
          <a:xfrm>
            <a:off x="1158815" y="2812356"/>
            <a:ext cx="10090029" cy="3145475"/>
          </a:xfrm>
          <a:prstGeom prst="rect">
            <a:avLst/>
          </a:prstGeom>
        </p:spPr>
      </p:pic>
    </p:spTree>
    <p:extLst>
      <p:ext uri="{BB962C8B-B14F-4D97-AF65-F5344CB8AC3E}">
        <p14:creationId xmlns:p14="http://schemas.microsoft.com/office/powerpoint/2010/main" val="363318834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BB055D3-7A67-F852-7CA2-6355F582BE74}"/>
              </a:ext>
            </a:extLst>
          </p:cNvPr>
          <p:cNvSpPr>
            <a:spLocks noGrp="1"/>
          </p:cNvSpPr>
          <p:nvPr>
            <p:ph type="ctrTitle"/>
          </p:nvPr>
        </p:nvSpPr>
        <p:spPr>
          <a:xfrm>
            <a:off x="1600200" y="3419855"/>
            <a:ext cx="8991600" cy="1645920"/>
          </a:xfrm>
        </p:spPr>
        <p:txBody>
          <a:bodyPr>
            <a:normAutofit/>
          </a:bodyPr>
          <a:lstStyle/>
          <a:p>
            <a:r>
              <a:rPr lang="en-US" b="1">
                <a:latin typeface="Cambria" panose="02040503050406030204" pitchFamily="18" charset="0"/>
                <a:ea typeface="Cambria" panose="02040503050406030204" pitchFamily="18" charset="0"/>
              </a:rPr>
              <a:t>CẬN LÂM SÀNG</a:t>
            </a:r>
            <a:endParaRPr lang="en-VN" b="1">
              <a:latin typeface="Cambria" panose="02040503050406030204" pitchFamily="18" charset="0"/>
              <a:ea typeface="Cambria" panose="02040503050406030204" pitchFamily="18" charset="0"/>
            </a:endParaRPr>
          </a:p>
        </p:txBody>
      </p:sp>
      <p:pic>
        <p:nvPicPr>
          <p:cNvPr id="6" name="Hình ảnh 5">
            <a:extLst>
              <a:ext uri="{FF2B5EF4-FFF2-40B4-BE49-F238E27FC236}">
                <a16:creationId xmlns:a16="http://schemas.microsoft.com/office/drawing/2014/main" id="{D12D98F9-FA23-A216-146D-94F63DDE04B4}"/>
              </a:ext>
            </a:extLst>
          </p:cNvPr>
          <p:cNvPicPr>
            <a:picLocks noChangeAspect="1"/>
          </p:cNvPicPr>
          <p:nvPr/>
        </p:nvPicPr>
        <p:blipFill>
          <a:blip r:embed="rId2"/>
          <a:stretch>
            <a:fillRect/>
          </a:stretch>
        </p:blipFill>
        <p:spPr>
          <a:xfrm>
            <a:off x="4442905" y="640079"/>
            <a:ext cx="3306190" cy="2456360"/>
          </a:xfrm>
          <a:prstGeom prst="rect">
            <a:avLst/>
          </a:prstGeom>
        </p:spPr>
      </p:pic>
    </p:spTree>
    <p:extLst>
      <p:ext uri="{BB962C8B-B14F-4D97-AF65-F5344CB8AC3E}">
        <p14:creationId xmlns:p14="http://schemas.microsoft.com/office/powerpoint/2010/main" val="949795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E741B9D6-8C94-EF16-CFC1-3C14A4237CF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Hình ảnh học</a:t>
            </a:r>
          </a:p>
        </p:txBody>
      </p:sp>
      <p:graphicFrame>
        <p:nvGraphicFramePr>
          <p:cNvPr id="4" name="TextBox 2">
            <a:extLst>
              <a:ext uri="{FF2B5EF4-FFF2-40B4-BE49-F238E27FC236}">
                <a16:creationId xmlns:a16="http://schemas.microsoft.com/office/drawing/2014/main" id="{AD6A7AE4-331D-80F8-A27C-80B10A1EFC4D}"/>
              </a:ext>
            </a:extLst>
          </p:cNvPr>
          <p:cNvGraphicFramePr/>
          <p:nvPr>
            <p:extLst>
              <p:ext uri="{D42A27DB-BD31-4B8C-83A1-F6EECF244321}">
                <p14:modId xmlns:p14="http://schemas.microsoft.com/office/powerpoint/2010/main" val="1423919560"/>
              </p:ext>
            </p:extLst>
          </p:nvPr>
        </p:nvGraphicFramePr>
        <p:xfrm>
          <a:off x="5262024" y="451840"/>
          <a:ext cx="6247806" cy="5954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1047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SIÊU ÂM BỤNG</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850232"/>
            <a:ext cx="10763946" cy="5315828"/>
          </a:xfrm>
          <a:ln>
            <a:solidFill>
              <a:schemeClr val="accent2">
                <a:lumMod val="60000"/>
                <a:lumOff val="40000"/>
              </a:schemeClr>
            </a:solidFill>
          </a:ln>
        </p:spPr>
        <p:txBody>
          <a:bodyPr>
            <a:noAutofit/>
          </a:bodyPr>
          <a:lstStyle/>
          <a:p>
            <a:r>
              <a:rPr lang="vi-VN" sz="2400">
                <a:solidFill>
                  <a:srgbClr val="000000"/>
                </a:solidFill>
                <a:latin typeface="Arial" panose="020B0604020202020204" pitchFamily="34" charset="0"/>
                <a:cs typeface="Arial" panose="020B0604020202020204" pitchFamily="34" charset="0"/>
              </a:rPr>
              <a:t>Độ nhạy khoảng 25%</a:t>
            </a:r>
            <a:r>
              <a:rPr lang="en-US" sz="2400">
                <a:solidFill>
                  <a:srgbClr val="000000"/>
                </a:solidFill>
                <a:latin typeface="Arial" panose="020B0604020202020204" pitchFamily="34" charset="0"/>
                <a:cs typeface="Arial" panose="020B0604020202020204" pitchFamily="34" charset="0"/>
              </a:rPr>
              <a:t> trong phát hiện U quanh bóng Vater</a:t>
            </a:r>
            <a:endParaRPr lang="vi-VN" sz="2400">
              <a:solidFill>
                <a:srgbClr val="000000"/>
              </a:solidFill>
              <a:latin typeface="Arial" panose="020B0604020202020204" pitchFamily="34" charset="0"/>
              <a:cs typeface="Arial" panose="020B0604020202020204" pitchFamily="34" charset="0"/>
            </a:endParaRPr>
          </a:p>
          <a:p>
            <a:r>
              <a:rPr lang="en-US" sz="2400">
                <a:solidFill>
                  <a:srgbClr val="000000"/>
                </a:solidFill>
                <a:latin typeface="Arial" panose="020B0604020202020204" pitchFamily="34" charset="0"/>
                <a:cs typeface="Arial" panose="020B0604020202020204" pitchFamily="34" charset="0"/>
              </a:rPr>
              <a:t>Siêu âm ghi nhận: </a:t>
            </a:r>
            <a:r>
              <a:rPr lang="vi-VN" sz="2400">
                <a:solidFill>
                  <a:srgbClr val="000000"/>
                </a:solidFill>
                <a:latin typeface="Arial" panose="020B0604020202020204" pitchFamily="34" charset="0"/>
                <a:cs typeface="Arial" panose="020B0604020202020204" pitchFamily="34" charset="0"/>
              </a:rPr>
              <a:t>Dãn đường mật, nốt di căn gan, dịch b</a:t>
            </a:r>
            <a:r>
              <a:rPr lang="en-US" sz="2400">
                <a:solidFill>
                  <a:srgbClr val="000000"/>
                </a:solidFill>
                <a:latin typeface="Arial" panose="020B0604020202020204" pitchFamily="34" charset="0"/>
                <a:cs typeface="Arial" panose="020B0604020202020204" pitchFamily="34" charset="0"/>
              </a:rPr>
              <a:t>áng,…</a:t>
            </a:r>
          </a:p>
          <a:p>
            <a:r>
              <a:rPr lang="vi-VN" sz="2400">
                <a:solidFill>
                  <a:srgbClr val="000000"/>
                </a:solidFill>
                <a:latin typeface="Arial" panose="020B0604020202020204" pitchFamily="34" charset="0"/>
                <a:cs typeface="Arial" panose="020B0604020202020204" pitchFamily="34" charset="0"/>
              </a:rPr>
              <a:t>Siêu âm bụng </a:t>
            </a:r>
            <a:r>
              <a:rPr lang="en-US" sz="2400">
                <a:solidFill>
                  <a:srgbClr val="000000"/>
                </a:solidFill>
                <a:latin typeface="Arial" panose="020B0604020202020204" pitchFamily="34" charset="0"/>
                <a:cs typeface="Arial" panose="020B0604020202020204" pitchFamily="34" charset="0"/>
              </a:rPr>
              <a:t>thường là cận lâm sàng đầu tay trong tiếp cận bệnh nhân</a:t>
            </a:r>
            <a:r>
              <a:rPr lang="vi-VN" sz="2400">
                <a:solidFill>
                  <a:srgbClr val="000000"/>
                </a:solidFill>
                <a:latin typeface="Arial" panose="020B0604020202020204" pitchFamily="34" charset="0"/>
                <a:cs typeface="Arial" panose="020B0604020202020204" pitchFamily="34" charset="0"/>
              </a:rPr>
              <a:t>.</a:t>
            </a:r>
          </a:p>
          <a:p>
            <a:r>
              <a:rPr lang="vi-VN" sz="2400">
                <a:solidFill>
                  <a:srgbClr val="000000"/>
                </a:solidFill>
                <a:latin typeface="Arial" panose="020B0604020202020204" pitchFamily="34" charset="0"/>
                <a:cs typeface="Arial" panose="020B0604020202020204" pitchFamily="34" charset="0"/>
              </a:rPr>
              <a:t>Nhận xét: </a:t>
            </a:r>
            <a:endParaRPr lang="en-US" sz="2400">
              <a:solidFill>
                <a:srgbClr val="000000"/>
              </a:solidFill>
              <a:latin typeface="Arial" panose="020B0604020202020204" pitchFamily="34" charset="0"/>
              <a:cs typeface="Arial" panose="020B0604020202020204" pitchFamily="34" charset="0"/>
            </a:endParaRPr>
          </a:p>
          <a:p>
            <a:pPr lvl="1"/>
            <a:r>
              <a:rPr lang="en-US" sz="2200">
                <a:solidFill>
                  <a:srgbClr val="000000"/>
                </a:solidFill>
                <a:latin typeface="Arial" panose="020B0604020202020204" pitchFamily="34" charset="0"/>
                <a:cs typeface="Arial" panose="020B0604020202020204" pitchFamily="34" charset="0"/>
              </a:rPr>
              <a:t>Độ nhạy </a:t>
            </a:r>
            <a:r>
              <a:rPr lang="vi-VN" sz="2200">
                <a:solidFill>
                  <a:srgbClr val="000000"/>
                </a:solidFill>
                <a:latin typeface="Arial" panose="020B0604020202020204" pitchFamily="34" charset="0"/>
                <a:cs typeface="Arial" panose="020B0604020202020204" pitchFamily="34" charset="0"/>
              </a:rPr>
              <a:t>không cao</a:t>
            </a:r>
            <a:endParaRPr lang="en-US" sz="2200">
              <a:solidFill>
                <a:srgbClr val="000000"/>
              </a:solidFill>
              <a:latin typeface="Arial" panose="020B0604020202020204" pitchFamily="34" charset="0"/>
              <a:cs typeface="Arial" panose="020B0604020202020204" pitchFamily="34" charset="0"/>
            </a:endParaRPr>
          </a:p>
          <a:p>
            <a:pPr lvl="1"/>
            <a:r>
              <a:rPr lang="vi-VN" sz="2200">
                <a:solidFill>
                  <a:srgbClr val="000000"/>
                </a:solidFill>
                <a:latin typeface="Arial" panose="020B0604020202020204" pitchFamily="34" charset="0"/>
                <a:cs typeface="Arial" panose="020B0604020202020204" pitchFamily="34" charset="0"/>
              </a:rPr>
              <a:t>Chỉ đánh giá được các dấu hiệu gián tiếp.</a:t>
            </a:r>
            <a:endParaRPr lang="en-US" sz="22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64550C8-C234-5012-82ED-D1A7A8FA5833}"/>
              </a:ext>
            </a:extLst>
          </p:cNvPr>
          <p:cNvSpPr txBox="1"/>
          <p:nvPr/>
        </p:nvSpPr>
        <p:spPr>
          <a:xfrm>
            <a:off x="714027" y="6458857"/>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65817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CT SCAN BỤNG CHẬU CÓ CẢN QUANG</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0" indent="0">
              <a:buNone/>
            </a:pPr>
            <a:r>
              <a:rPr lang="vi-VN" sz="2400">
                <a:solidFill>
                  <a:srgbClr val="000000"/>
                </a:solidFill>
                <a:latin typeface="Arial" panose="020B0604020202020204" pitchFamily="34" charset="0"/>
                <a:cs typeface="Arial" panose="020B0604020202020204" pitchFamily="34" charset="0"/>
              </a:rPr>
              <a:t>Thường dùng nhất</a:t>
            </a:r>
            <a:r>
              <a:rPr lang="en-US" sz="2400">
                <a:solidFill>
                  <a:srgbClr val="000000"/>
                </a:solidFill>
                <a:latin typeface="Arial" panose="020B0604020202020204" pitchFamily="34" charset="0"/>
                <a:cs typeface="Arial" panose="020B0604020202020204" pitchFamily="34" charset="0"/>
              </a:rPr>
              <a:t>.</a:t>
            </a:r>
          </a:p>
          <a:p>
            <a:pPr marL="0" indent="0">
              <a:buNone/>
            </a:pPr>
            <a:r>
              <a:rPr lang="en-US" sz="2400">
                <a:solidFill>
                  <a:srgbClr val="000000"/>
                </a:solidFill>
                <a:latin typeface="Arial" panose="020B0604020202020204" pitchFamily="34" charset="0"/>
                <a:cs typeface="Arial" panose="020B0604020202020204" pitchFamily="34" charset="0"/>
              </a:rPr>
              <a:t>Giá trị của CT scan:</a:t>
            </a:r>
            <a:endParaRPr lang="vi-VN" sz="2400">
              <a:solidFill>
                <a:srgbClr val="000000"/>
              </a:solidFill>
              <a:latin typeface="Arial" panose="020B0604020202020204" pitchFamily="34" charset="0"/>
              <a:cs typeface="Arial" panose="020B0604020202020204" pitchFamily="34" charset="0"/>
            </a:endParaRPr>
          </a:p>
          <a:p>
            <a:pPr marL="457200" indent="-457200">
              <a:buFont typeface="+mj-lt"/>
              <a:buAutoNum type="arabicPeriod"/>
            </a:pPr>
            <a:r>
              <a:rPr lang="vi-VN" sz="2400">
                <a:solidFill>
                  <a:srgbClr val="000000"/>
                </a:solidFill>
                <a:latin typeface="Arial" panose="020B0604020202020204" pitchFamily="34" charset="0"/>
                <a:cs typeface="Arial" panose="020B0604020202020204" pitchFamily="34" charset="0"/>
              </a:rPr>
              <a:t>Phát hiện u</a:t>
            </a:r>
            <a:r>
              <a:rPr lang="en-US" sz="2400">
                <a:solidFill>
                  <a:srgbClr val="000000"/>
                </a:solidFill>
                <a:latin typeface="Arial" panose="020B0604020202020204" pitchFamily="34" charset="0"/>
                <a:cs typeface="Arial" panose="020B0604020202020204" pitchFamily="34" charset="0"/>
              </a:rPr>
              <a:t> và mức độ xâm lấn u</a:t>
            </a:r>
            <a:r>
              <a:rPr lang="vi-VN" sz="2400">
                <a:solidFill>
                  <a:srgbClr val="000000"/>
                </a:solidFill>
                <a:latin typeface="Arial" panose="020B0604020202020204" pitchFamily="34" charset="0"/>
                <a:cs typeface="Arial" panose="020B0604020202020204" pitchFamily="34" charset="0"/>
              </a:rPr>
              <a:t>: </a:t>
            </a:r>
            <a:r>
              <a:rPr lang="en-US" sz="2400">
                <a:solidFill>
                  <a:srgbClr val="000000"/>
                </a:solidFill>
                <a:latin typeface="Arial" panose="020B0604020202020204" pitchFamily="34" charset="0"/>
                <a:cs typeface="Arial" panose="020B0604020202020204" pitchFamily="34" charset="0"/>
              </a:rPr>
              <a:t>Se </a:t>
            </a:r>
            <a:r>
              <a:rPr lang="vi-VN" sz="2400">
                <a:solidFill>
                  <a:srgbClr val="000000"/>
                </a:solidFill>
                <a:latin typeface="Arial" panose="020B0604020202020204" pitchFamily="34" charset="0"/>
                <a:cs typeface="Arial" panose="020B0604020202020204" pitchFamily="34" charset="0"/>
              </a:rPr>
              <a:t>80 – 94%</a:t>
            </a:r>
          </a:p>
          <a:p>
            <a:pPr marL="457200" indent="-457200">
              <a:buFont typeface="+mj-lt"/>
              <a:buAutoNum type="arabicPeriod"/>
            </a:pPr>
            <a:r>
              <a:rPr lang="vi-VN" sz="2400">
                <a:solidFill>
                  <a:srgbClr val="000000"/>
                </a:solidFill>
                <a:latin typeface="Arial" panose="020B0604020202020204" pitchFamily="34" charset="0"/>
                <a:cs typeface="Arial" panose="020B0604020202020204" pitchFamily="34" charset="0"/>
              </a:rPr>
              <a:t>Di căn hạch: </a:t>
            </a:r>
            <a:r>
              <a:rPr lang="en-US" sz="2400">
                <a:solidFill>
                  <a:srgbClr val="000000"/>
                </a:solidFill>
                <a:latin typeface="Arial" panose="020B0604020202020204" pitchFamily="34" charset="0"/>
                <a:cs typeface="Arial" panose="020B0604020202020204" pitchFamily="34" charset="0"/>
              </a:rPr>
              <a:t>Se </a:t>
            </a:r>
            <a:r>
              <a:rPr lang="vi-VN" sz="2400">
                <a:solidFill>
                  <a:srgbClr val="000000"/>
                </a:solidFill>
                <a:latin typeface="Arial" panose="020B0604020202020204" pitchFamily="34" charset="0"/>
                <a:cs typeface="Arial" panose="020B0604020202020204" pitchFamily="34" charset="0"/>
              </a:rPr>
              <a:t>0 – 74%</a:t>
            </a:r>
          </a:p>
          <a:p>
            <a:pPr marL="457200" indent="-457200">
              <a:buFont typeface="+mj-lt"/>
              <a:buAutoNum type="arabicPeriod"/>
            </a:pPr>
            <a:r>
              <a:rPr lang="vi-VN" sz="2400">
                <a:solidFill>
                  <a:srgbClr val="000000"/>
                </a:solidFill>
                <a:latin typeface="Arial" panose="020B0604020202020204" pitchFamily="34" charset="0"/>
                <a:cs typeface="Arial" panose="020B0604020202020204" pitchFamily="34" charset="0"/>
              </a:rPr>
              <a:t>Di căn xa</a:t>
            </a:r>
            <a:r>
              <a:rPr lang="en-US" sz="2400">
                <a:solidFill>
                  <a:srgbClr val="000000"/>
                </a:solidFill>
                <a:latin typeface="Arial" panose="020B0604020202020204" pitchFamily="34" charset="0"/>
                <a:cs typeface="Arial" panose="020B0604020202020204" pitchFamily="34" charset="0"/>
              </a:rPr>
              <a:t>: Se 56%</a:t>
            </a:r>
            <a:endParaRPr lang="vi-VN" sz="2400">
              <a:solidFill>
                <a:srgbClr val="000000"/>
              </a:solidFill>
              <a:latin typeface="Arial" panose="020B0604020202020204" pitchFamily="34" charset="0"/>
              <a:cs typeface="Arial" panose="020B0604020202020204" pitchFamily="34" charset="0"/>
            </a:endParaRPr>
          </a:p>
          <a:p>
            <a:pPr marL="457200" indent="-457200">
              <a:buFont typeface="+mj-lt"/>
              <a:buAutoNum type="arabicPeriod"/>
            </a:pPr>
            <a:r>
              <a:rPr lang="vi-VN" sz="2400">
                <a:solidFill>
                  <a:srgbClr val="000000"/>
                </a:solidFill>
                <a:latin typeface="Arial" panose="020B0604020202020204" pitchFamily="34" charset="0"/>
                <a:cs typeface="Arial" panose="020B0604020202020204" pitchFamily="34" charset="0"/>
              </a:rPr>
              <a:t>Định vị sinh thiết trước mổ</a:t>
            </a:r>
            <a:r>
              <a:rPr lang="en-US" sz="2400">
                <a:solidFill>
                  <a:srgbClr val="000000"/>
                </a:solidFill>
                <a:latin typeface="Arial" panose="020B0604020202020204" pitchFamily="34" charset="0"/>
                <a:cs typeface="Arial" panose="020B0604020202020204" pitchFamily="34" charset="0"/>
              </a:rPr>
              <a:t> </a:t>
            </a:r>
            <a:r>
              <a:rPr lang="vi-VN" sz="2400">
                <a:solidFill>
                  <a:srgbClr val="000000"/>
                </a:solidFill>
                <a:latin typeface="Arial" panose="020B0604020202020204" pitchFamily="34" charset="0"/>
                <a:cs typeface="Arial" panose="020B0604020202020204" pitchFamily="34" charset="0"/>
              </a:rPr>
              <a:t>→ Có phẫu thuật được ???</a:t>
            </a:r>
          </a:p>
          <a:p>
            <a:pPr marL="0" indent="0">
              <a:buNone/>
            </a:pPr>
            <a:endParaRPr lang="vi-VN"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370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CT SCAN BỤNG CHẬU CÓ CẢN QUANG</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457200" indent="-457200">
              <a:buFont typeface="+mj-lt"/>
              <a:buAutoNum type="arabicPeriod"/>
            </a:pPr>
            <a:r>
              <a:rPr lang="en-US" sz="2400" b="1">
                <a:solidFill>
                  <a:srgbClr val="000000"/>
                </a:solidFill>
                <a:latin typeface="Arial" panose="020B0604020202020204" pitchFamily="34" charset="0"/>
                <a:cs typeface="Arial" panose="020B0604020202020204" pitchFamily="34" charset="0"/>
              </a:rPr>
              <a:t>Phát hiện u và mức độ xâm lấn u</a:t>
            </a: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graphicFrame>
        <p:nvGraphicFramePr>
          <p:cNvPr id="2" name="Table 2">
            <a:extLst>
              <a:ext uri="{FF2B5EF4-FFF2-40B4-BE49-F238E27FC236}">
                <a16:creationId xmlns:a16="http://schemas.microsoft.com/office/drawing/2014/main" id="{B02205B5-4132-FA0B-5DB3-CBCF524497CC}"/>
              </a:ext>
            </a:extLst>
          </p:cNvPr>
          <p:cNvGraphicFramePr>
            <a:graphicFrameLocks noGrp="1"/>
          </p:cNvGraphicFramePr>
          <p:nvPr/>
        </p:nvGraphicFramePr>
        <p:xfrm>
          <a:off x="1518654" y="1151021"/>
          <a:ext cx="9582484" cy="2011680"/>
        </p:xfrm>
        <a:graphic>
          <a:graphicData uri="http://schemas.openxmlformats.org/drawingml/2006/table">
            <a:tbl>
              <a:tblPr firstRow="1" bandRow="1">
                <a:tableStyleId>{21E4AEA4-8DFA-4A89-87EB-49C32662AFE0}</a:tableStyleId>
              </a:tblPr>
              <a:tblGrid>
                <a:gridCol w="2143450">
                  <a:extLst>
                    <a:ext uri="{9D8B030D-6E8A-4147-A177-3AD203B41FA5}">
                      <a16:colId xmlns:a16="http://schemas.microsoft.com/office/drawing/2014/main" val="591776043"/>
                    </a:ext>
                  </a:extLst>
                </a:gridCol>
                <a:gridCol w="7439034">
                  <a:extLst>
                    <a:ext uri="{9D8B030D-6E8A-4147-A177-3AD203B41FA5}">
                      <a16:colId xmlns:a16="http://schemas.microsoft.com/office/drawing/2014/main" val="2065426699"/>
                    </a:ext>
                  </a:extLst>
                </a:gridCol>
              </a:tblGrid>
              <a:tr h="370840">
                <a:tc>
                  <a:txBody>
                    <a:bodyPr/>
                    <a:lstStyle/>
                    <a:p>
                      <a:pPr algn="ctr"/>
                      <a:r>
                        <a:rPr lang="en-US" sz="2400">
                          <a:latin typeface="Arial" panose="020B0604020202020204" pitchFamily="34" charset="0"/>
                          <a:cs typeface="Arial" panose="020B0604020202020204" pitchFamily="34" charset="0"/>
                        </a:rPr>
                        <a:t>Loại u</a:t>
                      </a:r>
                    </a:p>
                  </a:txBody>
                  <a:tcPr/>
                </a:tc>
                <a:tc>
                  <a:txBody>
                    <a:bodyPr/>
                    <a:lstStyle/>
                    <a:p>
                      <a:pPr algn="ctr"/>
                      <a:r>
                        <a:rPr lang="en-US" sz="2400">
                          <a:latin typeface="Arial" panose="020B0604020202020204" pitchFamily="34" charset="0"/>
                          <a:cs typeface="Arial" panose="020B0604020202020204" pitchFamily="34" charset="0"/>
                        </a:rPr>
                        <a:t>Hình ảnh CT scan</a:t>
                      </a:r>
                    </a:p>
                  </a:txBody>
                  <a:tcPr/>
                </a:tc>
                <a:extLst>
                  <a:ext uri="{0D108BD9-81ED-4DB2-BD59-A6C34878D82A}">
                    <a16:rowId xmlns:a16="http://schemas.microsoft.com/office/drawing/2014/main" val="2044711578"/>
                  </a:ext>
                </a:extLst>
              </a:tr>
              <a:tr h="370840">
                <a:tc>
                  <a:txBody>
                    <a:bodyPr/>
                    <a:lstStyle/>
                    <a:p>
                      <a:r>
                        <a:rPr lang="en-US" sz="2400">
                          <a:latin typeface="Arial" panose="020B0604020202020204" pitchFamily="34" charset="0"/>
                          <a:cs typeface="Arial" panose="020B0604020202020204" pitchFamily="34" charset="0"/>
                        </a:rPr>
                        <a:t>U đầu tuỵ</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srgbClr val="000000"/>
                          </a:solidFill>
                          <a:latin typeface="Arial" panose="020B0604020202020204" pitchFamily="34" charset="0"/>
                          <a:cs typeface="Arial" panose="020B0604020202020204" pitchFamily="34" charset="0"/>
                        </a:rPr>
                        <a:t>Phim không cản quang: đậm độ ngang nhu mô tuỵ</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srgbClr val="000000"/>
                          </a:solidFill>
                          <a:latin typeface="Arial" panose="020B0604020202020204" pitchFamily="34" charset="0"/>
                          <a:cs typeface="Arial" panose="020B0604020202020204" pitchFamily="34" charset="0"/>
                        </a:rPr>
                        <a:t>Phim cản quang: K</a:t>
                      </a:r>
                      <a:r>
                        <a:rPr lang="vi-VN" sz="2400">
                          <a:solidFill>
                            <a:srgbClr val="000000"/>
                          </a:solidFill>
                          <a:latin typeface="Arial" panose="020B0604020202020204" pitchFamily="34" charset="0"/>
                          <a:cs typeface="Arial" panose="020B0604020202020204" pitchFamily="34" charset="0"/>
                        </a:rPr>
                        <a:t>hối không đồng nhất, giảm đậm độ so với nhu mô xung quanh</a:t>
                      </a:r>
                      <a:endParaRPr lang="en-US" sz="2400">
                        <a:solidFill>
                          <a:srgbClr val="000000"/>
                        </a:solidFill>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srgbClr val="000000"/>
                          </a:solidFill>
                          <a:latin typeface="Arial" panose="020B0604020202020204" pitchFamily="34" charset="0"/>
                          <a:cs typeface="Arial" panose="020B0604020202020204" pitchFamily="34" charset="0"/>
                        </a:rPr>
                        <a:t>HA thứ phát: dãn ống tuỵ, dãn OMC</a:t>
                      </a:r>
                      <a:endParaRPr lang="vi-VN" sz="240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2519800"/>
                  </a:ext>
                </a:extLst>
              </a:tr>
            </a:tbl>
          </a:graphicData>
        </a:graphic>
      </p:graphicFrame>
      <p:pic>
        <p:nvPicPr>
          <p:cNvPr id="1026" name="Picture 2">
            <a:extLst>
              <a:ext uri="{FF2B5EF4-FFF2-40B4-BE49-F238E27FC236}">
                <a16:creationId xmlns:a16="http://schemas.microsoft.com/office/drawing/2014/main" id="{24800E56-F903-2278-C9FA-93ED5D6541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056" b="66805"/>
          <a:stretch/>
        </p:blipFill>
        <p:spPr bwMode="auto">
          <a:xfrm>
            <a:off x="4150269" y="3234119"/>
            <a:ext cx="3891462" cy="33910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1E9836-893A-B63B-B5BF-268584527621}"/>
              </a:ext>
            </a:extLst>
          </p:cNvPr>
          <p:cNvSpPr txBox="1"/>
          <p:nvPr/>
        </p:nvSpPr>
        <p:spPr>
          <a:xfrm>
            <a:off x="714027" y="6581001"/>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3707731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C333D7-5FD4-D5C1-669E-18070976A2B1}"/>
              </a:ext>
            </a:extLst>
          </p:cNvPr>
          <p:cNvSpPr>
            <a:spLocks noGrp="1"/>
          </p:cNvSpPr>
          <p:nvPr>
            <p:ph type="title"/>
          </p:nvPr>
        </p:nvSpPr>
        <p:spPr/>
        <p:txBody>
          <a:bodyPr>
            <a:normAutofit/>
          </a:bodyPr>
          <a:lstStyle/>
          <a:p>
            <a:r>
              <a:rPr lang="en-US" sz="4000" b="1">
                <a:latin typeface="Cambria" panose="02040503050406030204" pitchFamily="18" charset="0"/>
                <a:ea typeface="Cambria" panose="02040503050406030204" pitchFamily="18" charset="0"/>
              </a:rPr>
              <a:t>Nội dung</a:t>
            </a:r>
          </a:p>
        </p:txBody>
      </p:sp>
      <p:sp>
        <p:nvSpPr>
          <p:cNvPr id="3" name="Chỗ dành sẵn cho Nội dung 2">
            <a:extLst>
              <a:ext uri="{FF2B5EF4-FFF2-40B4-BE49-F238E27FC236}">
                <a16:creationId xmlns:a16="http://schemas.microsoft.com/office/drawing/2014/main" id="{EDB8F806-E982-89A4-8923-B6F0DB30913F}"/>
              </a:ext>
            </a:extLst>
          </p:cNvPr>
          <p:cNvSpPr>
            <a:spLocks noGrp="1"/>
          </p:cNvSpPr>
          <p:nvPr>
            <p:ph idx="1"/>
          </p:nvPr>
        </p:nvSpPr>
        <p:spPr>
          <a:solidFill>
            <a:schemeClr val="accent1">
              <a:lumMod val="20000"/>
              <a:lumOff val="80000"/>
            </a:schemeClr>
          </a:solidFill>
          <a:ln>
            <a:solidFill>
              <a:schemeClr val="accent3">
                <a:lumMod val="75000"/>
              </a:schemeClr>
            </a:solidFill>
          </a:ln>
        </p:spPr>
        <p:txBody>
          <a:bodyPr/>
          <a:lstStyle/>
          <a:p>
            <a:pPr marL="0" indent="0">
              <a:buNone/>
            </a:pPr>
            <a:r>
              <a:rPr lang="en-US" b="1">
                <a:latin typeface="Cambria" panose="02040503050406030204" pitchFamily="18" charset="0"/>
              </a:rPr>
              <a:t>Ung thư quanh bóng Vater</a:t>
            </a:r>
          </a:p>
          <a:p>
            <a:pPr marL="514350" indent="-514350">
              <a:buAutoNum type="arabicPeriod"/>
            </a:pPr>
            <a:r>
              <a:rPr lang="en-US">
                <a:latin typeface="Cambria" panose="02040503050406030204" pitchFamily="18" charset="0"/>
              </a:rPr>
              <a:t>Tổng quan</a:t>
            </a:r>
          </a:p>
          <a:p>
            <a:pPr marL="514350" indent="-514350">
              <a:buAutoNum type="arabicPeriod"/>
            </a:pPr>
            <a:r>
              <a:rPr lang="en-US">
                <a:latin typeface="Cambria" panose="02040503050406030204" pitchFamily="18" charset="0"/>
              </a:rPr>
              <a:t>Đặc điểm lâm sàng</a:t>
            </a:r>
          </a:p>
          <a:p>
            <a:pPr marL="514350" indent="-514350">
              <a:buAutoNum type="arabicPeriod"/>
            </a:pPr>
            <a:r>
              <a:rPr lang="en-US">
                <a:latin typeface="Cambria" panose="02040503050406030204" pitchFamily="18" charset="0"/>
              </a:rPr>
              <a:t>Cận lâm sàng</a:t>
            </a:r>
          </a:p>
          <a:p>
            <a:pPr marL="514350" indent="-514350">
              <a:buAutoNum type="arabicPeriod"/>
            </a:pPr>
            <a:r>
              <a:rPr lang="en-US">
                <a:latin typeface="Cambria" panose="02040503050406030204" pitchFamily="18" charset="0"/>
              </a:rPr>
              <a:t>Phân giai đoạn ung thư</a:t>
            </a:r>
          </a:p>
          <a:p>
            <a:pPr marL="514350" indent="-514350">
              <a:buAutoNum type="arabicPeriod"/>
            </a:pPr>
            <a:r>
              <a:rPr lang="en-US">
                <a:latin typeface="Cambria" panose="02040503050406030204" pitchFamily="18" charset="0"/>
              </a:rPr>
              <a:t>Điều trị</a:t>
            </a:r>
          </a:p>
          <a:p>
            <a:pPr marL="514350" indent="-514350">
              <a:buAutoNum type="arabicPeriod"/>
            </a:pPr>
            <a:r>
              <a:rPr lang="en-US">
                <a:latin typeface="Cambria" panose="02040503050406030204" pitchFamily="18" charset="0"/>
              </a:rPr>
              <a:t>Kết luận</a:t>
            </a:r>
          </a:p>
        </p:txBody>
      </p:sp>
    </p:spTree>
    <p:extLst>
      <p:ext uri="{BB962C8B-B14F-4D97-AF65-F5344CB8AC3E}">
        <p14:creationId xmlns:p14="http://schemas.microsoft.com/office/powerpoint/2010/main" val="37341227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CT SCAN BỤNG CHẬU CÓ CẢN QUANG</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457200" indent="-457200">
              <a:buFont typeface="+mj-lt"/>
              <a:buAutoNum type="arabicPeriod"/>
            </a:pPr>
            <a:r>
              <a:rPr lang="en-US" sz="2400" b="1">
                <a:solidFill>
                  <a:srgbClr val="000000"/>
                </a:solidFill>
                <a:latin typeface="Arial" panose="020B0604020202020204" pitchFamily="34" charset="0"/>
                <a:cs typeface="Arial" panose="020B0604020202020204" pitchFamily="34" charset="0"/>
              </a:rPr>
              <a:t>Phát hiện u và mức độ xâm lấn u</a:t>
            </a:r>
          </a:p>
          <a:p>
            <a:pPr marL="0" indent="0">
              <a:buNone/>
            </a:pPr>
            <a:r>
              <a:rPr lang="vi-VN" sz="2400" b="1" u="sng">
                <a:solidFill>
                  <a:srgbClr val="000000"/>
                </a:solidFill>
                <a:latin typeface="Arial" panose="020B0604020202020204" pitchFamily="34" charset="0"/>
                <a:cs typeface="Arial" panose="020B0604020202020204" pitchFamily="34" charset="0"/>
              </a:rPr>
              <a:t>U đầu tụy </a:t>
            </a:r>
            <a:endParaRPr lang="en-US" sz="2400" b="1" u="sng">
              <a:solidFill>
                <a:srgbClr val="000000"/>
              </a:solidFill>
              <a:latin typeface="Arial" panose="020B0604020202020204" pitchFamily="34" charset="0"/>
              <a:cs typeface="Arial" panose="020B0604020202020204" pitchFamily="34" charset="0"/>
            </a:endParaRPr>
          </a:p>
          <a:p>
            <a:r>
              <a:rPr lang="en-US" sz="2400">
                <a:solidFill>
                  <a:srgbClr val="000000"/>
                </a:solidFill>
                <a:latin typeface="Arial" panose="020B0604020202020204" pitchFamily="34" charset="0"/>
                <a:cs typeface="Arial" panose="020B0604020202020204" pitchFamily="34" charset="0"/>
              </a:rPr>
              <a:t>Phương pháp chụp: ngoài thì động mạch (15-30s sau tiêm cản quang), thì tĩnh mạch cửa (45s) </a:t>
            </a: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sz="2400" b="1">
                <a:solidFill>
                  <a:srgbClr val="000000"/>
                </a:solidFill>
                <a:latin typeface="Arial" panose="020B0604020202020204" pitchFamily="34" charset="0"/>
                <a:cs typeface="Arial" panose="020B0604020202020204" pitchFamily="34" charset="0"/>
                <a:sym typeface="Wingdings" panose="05000000000000000000" pitchFamily="2" charset="2"/>
              </a:rPr>
              <a:t>phase tuỵ</a:t>
            </a: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 chụp sau tiêm cản quang 30-40s</a:t>
            </a:r>
            <a:endParaRPr lang="en-US" sz="2400">
              <a:solidFill>
                <a:srgbClr val="000000"/>
              </a:solidFill>
              <a:latin typeface="Arial" panose="020B0604020202020204" pitchFamily="34" charset="0"/>
              <a:cs typeface="Arial" panose="020B0604020202020204" pitchFamily="34" charset="0"/>
            </a:endParaRPr>
          </a:p>
          <a:p>
            <a:r>
              <a:rPr lang="vi-VN" sz="2400">
                <a:solidFill>
                  <a:srgbClr val="000000"/>
                </a:solidFill>
                <a:latin typeface="Arial" panose="020B0604020202020204" pitchFamily="34" charset="0"/>
                <a:cs typeface="Arial" panose="020B0604020202020204" pitchFamily="34" charset="0"/>
              </a:rPr>
              <a:t>Độ nhạy</a:t>
            </a:r>
            <a:r>
              <a:rPr lang="en-US" sz="2400">
                <a:solidFill>
                  <a:srgbClr val="000000"/>
                </a:solidFill>
                <a:latin typeface="Arial" panose="020B0604020202020204" pitchFamily="34" charset="0"/>
                <a:cs typeface="Arial" panose="020B0604020202020204" pitchFamily="34" charset="0"/>
              </a:rPr>
              <a:t>:</a:t>
            </a:r>
            <a:r>
              <a:rPr lang="vi-VN" sz="2400">
                <a:solidFill>
                  <a:srgbClr val="000000"/>
                </a:solidFill>
                <a:latin typeface="Arial" panose="020B0604020202020204" pitchFamily="34" charset="0"/>
                <a:cs typeface="Arial" panose="020B0604020202020204" pitchFamily="34" charset="0"/>
              </a:rPr>
              <a:t> 90 – 95 %</a:t>
            </a:r>
          </a:p>
          <a:p>
            <a:pPr marL="0" indent="0">
              <a:buNone/>
            </a:pPr>
            <a:endParaRPr lang="en-US" sz="24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4897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CT SCAN BỤNG CHẬU CÓ CẢN QUANG</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457200" indent="-457200">
              <a:buFont typeface="+mj-lt"/>
              <a:buAutoNum type="arabicPeriod"/>
            </a:pPr>
            <a:r>
              <a:rPr lang="en-US" sz="2400" b="1">
                <a:solidFill>
                  <a:srgbClr val="000000"/>
                </a:solidFill>
                <a:latin typeface="Arial" panose="020B0604020202020204" pitchFamily="34" charset="0"/>
                <a:cs typeface="Arial" panose="020B0604020202020204" pitchFamily="34" charset="0"/>
              </a:rPr>
              <a:t>Phát hiện u và mức độ xâm lấn u</a:t>
            </a:r>
          </a:p>
          <a:p>
            <a:pPr marL="0" indent="0">
              <a:buNone/>
            </a:pPr>
            <a:r>
              <a:rPr lang="vi-VN" sz="2400" b="1" u="sng">
                <a:solidFill>
                  <a:srgbClr val="000000"/>
                </a:solidFill>
                <a:latin typeface="Arial" panose="020B0604020202020204" pitchFamily="34" charset="0"/>
                <a:cs typeface="Arial" panose="020B0604020202020204" pitchFamily="34" charset="0"/>
              </a:rPr>
              <a:t>U đầu tụy </a:t>
            </a:r>
            <a:endParaRPr lang="en-US" sz="2400" b="1" u="sng">
              <a:solidFill>
                <a:srgbClr val="000000"/>
              </a:solidFill>
              <a:latin typeface="Arial" panose="020B0604020202020204" pitchFamily="34" charset="0"/>
              <a:cs typeface="Arial" panose="020B0604020202020204" pitchFamily="34" charset="0"/>
            </a:endParaRPr>
          </a:p>
          <a:p>
            <a:r>
              <a:rPr lang="vi-VN" sz="2400">
                <a:solidFill>
                  <a:srgbClr val="000000"/>
                </a:solidFill>
                <a:latin typeface="Arial" panose="020B0604020202020204" pitchFamily="34" charset="0"/>
                <a:cs typeface="Arial" panose="020B0604020202020204" pitchFamily="34" charset="0"/>
              </a:rPr>
              <a:t>Có thể phân biệt được U dạng nang hay U thần kinh nội tiết khác ở tụy</a:t>
            </a:r>
          </a:p>
          <a:p>
            <a:pPr lvl="1"/>
            <a:r>
              <a:rPr lang="vi-VN" sz="2200" b="1" i="1">
                <a:solidFill>
                  <a:srgbClr val="000000"/>
                </a:solidFill>
                <a:latin typeface="Arial" panose="020B0604020202020204" pitchFamily="34" charset="0"/>
                <a:cs typeface="Arial" panose="020B0604020202020204" pitchFamily="34" charset="0"/>
              </a:rPr>
              <a:t>SCNs (Serous cystic neoplasm</a:t>
            </a:r>
            <a:r>
              <a:rPr lang="en-US" sz="2200" b="1" i="1">
                <a:solidFill>
                  <a:srgbClr val="000000"/>
                </a:solidFill>
                <a:latin typeface="Arial" panose="020B0604020202020204" pitchFamily="34" charset="0"/>
                <a:cs typeface="Arial" panose="020B0604020202020204" pitchFamily="34" charset="0"/>
              </a:rPr>
              <a:t>)</a:t>
            </a:r>
            <a:r>
              <a:rPr lang="vi-VN" sz="2200" b="1" i="1">
                <a:solidFill>
                  <a:srgbClr val="000000"/>
                </a:solidFill>
                <a:latin typeface="Arial" panose="020B0604020202020204" pitchFamily="34" charset="0"/>
                <a:cs typeface="Arial" panose="020B0604020202020204" pitchFamily="34" charset="0"/>
              </a:rPr>
              <a:t> </a:t>
            </a:r>
            <a:r>
              <a:rPr lang="vi-VN" sz="2200">
                <a:solidFill>
                  <a:srgbClr val="000000"/>
                </a:solidFill>
                <a:latin typeface="Arial" panose="020B0604020202020204" pitchFamily="34" charset="0"/>
                <a:cs typeface="Arial" panose="020B0604020202020204" pitchFamily="34" charset="0"/>
              </a:rPr>
              <a:t>nang đồng đậm độ, kích thước 1 – 20 mm, vôi hóa thành nang, dang tổ ong, có thể xuất huyết bên trong</a:t>
            </a:r>
          </a:p>
          <a:p>
            <a:pPr lvl="1"/>
            <a:r>
              <a:rPr lang="vi-VN" sz="2200" b="1" i="1">
                <a:solidFill>
                  <a:srgbClr val="000000"/>
                </a:solidFill>
                <a:latin typeface="Arial" panose="020B0604020202020204" pitchFamily="34" charset="0"/>
                <a:cs typeface="Arial" panose="020B0604020202020204" pitchFamily="34" charset="0"/>
              </a:rPr>
              <a:t>MCN (Mucinous cystic neoplasms</a:t>
            </a:r>
            <a:r>
              <a:rPr lang="en-US" sz="2200" b="1" i="1">
                <a:solidFill>
                  <a:srgbClr val="000000"/>
                </a:solidFill>
                <a:latin typeface="Arial" panose="020B0604020202020204" pitchFamily="34" charset="0"/>
                <a:cs typeface="Arial" panose="020B0604020202020204" pitchFamily="34" charset="0"/>
              </a:rPr>
              <a:t>)</a:t>
            </a:r>
            <a:r>
              <a:rPr lang="vi-VN" sz="2200">
                <a:solidFill>
                  <a:srgbClr val="000000"/>
                </a:solidFill>
                <a:latin typeface="Arial" panose="020B0604020202020204" pitchFamily="34" charset="0"/>
                <a:cs typeface="Arial" panose="020B0604020202020204" pitchFamily="34" charset="0"/>
              </a:rPr>
              <a:t> các nang to &gt; 20 mm, ít nang, giảm đậm độ</a:t>
            </a:r>
          </a:p>
          <a:p>
            <a:pPr lvl="1"/>
            <a:r>
              <a:rPr lang="vi-VN" sz="2200" b="1" i="1">
                <a:solidFill>
                  <a:srgbClr val="000000"/>
                </a:solidFill>
                <a:latin typeface="Arial" panose="020B0604020202020204" pitchFamily="34" charset="0"/>
                <a:cs typeface="Arial" panose="020B0604020202020204" pitchFamily="34" charset="0"/>
              </a:rPr>
              <a:t>IPMNs (Intraductal Papillary Mucinous Neoplasms</a:t>
            </a:r>
            <a:r>
              <a:rPr lang="en-US" sz="2200" b="1" i="1">
                <a:solidFill>
                  <a:srgbClr val="000000"/>
                </a:solidFill>
                <a:latin typeface="Arial" panose="020B0604020202020204" pitchFamily="34" charset="0"/>
                <a:cs typeface="Arial" panose="020B0604020202020204" pitchFamily="34" charset="0"/>
              </a:rPr>
              <a:t>)</a:t>
            </a:r>
            <a:r>
              <a:rPr lang="vi-VN" sz="2200">
                <a:solidFill>
                  <a:srgbClr val="000000"/>
                </a:solidFill>
                <a:latin typeface="Arial" panose="020B0604020202020204" pitchFamily="34" charset="0"/>
                <a:cs typeface="Arial" panose="020B0604020202020204" pitchFamily="34" charset="0"/>
              </a:rPr>
              <a:t> nang lớn, nhiều thành vách, giảm đậm độ</a:t>
            </a:r>
          </a:p>
          <a:p>
            <a:pPr marL="0" indent="0">
              <a:buNone/>
            </a:pPr>
            <a:endParaRPr lang="en-US" sz="2400">
              <a:solidFill>
                <a:srgbClr val="000000"/>
              </a:solidFill>
              <a:latin typeface="Arial" panose="020B0604020202020204" pitchFamily="34" charset="0"/>
              <a:cs typeface="Arial" panose="020B0604020202020204" pitchFamily="34" charset="0"/>
            </a:endParaRPr>
          </a:p>
        </p:txBody>
      </p:sp>
      <p:pic>
        <p:nvPicPr>
          <p:cNvPr id="3074" name="Picture 2" descr="Pancreatic Serous Cystadenoma Imaging: Practice Essentials, Computed  Tomography, Magnetic Resonance Imaging">
            <a:extLst>
              <a:ext uri="{FF2B5EF4-FFF2-40B4-BE49-F238E27FC236}">
                <a16:creationId xmlns:a16="http://schemas.microsoft.com/office/drawing/2014/main" id="{9C1B99B6-2F25-057F-5DEA-BE00D20F0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070" y="4190200"/>
            <a:ext cx="36195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ucinous cystic neoplasm of pancreas in 31-year-old female. Axial... |  Download Scientific Diagram">
            <a:extLst>
              <a:ext uri="{FF2B5EF4-FFF2-40B4-BE49-F238E27FC236}">
                <a16:creationId xmlns:a16="http://schemas.microsoft.com/office/drawing/2014/main" id="{BD885716-1465-DE18-EA04-8F1192EFC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613" y="4190200"/>
            <a:ext cx="3270431" cy="24335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23A750-C59F-94B6-0FFE-3663DE376060}"/>
              </a:ext>
            </a:extLst>
          </p:cNvPr>
          <p:cNvPicPr>
            <a:picLocks noChangeAspect="1"/>
          </p:cNvPicPr>
          <p:nvPr/>
        </p:nvPicPr>
        <p:blipFill>
          <a:blip r:embed="rId4"/>
          <a:stretch>
            <a:fillRect/>
          </a:stretch>
        </p:blipFill>
        <p:spPr>
          <a:xfrm>
            <a:off x="8486274" y="4190200"/>
            <a:ext cx="2725469" cy="2437736"/>
          </a:xfrm>
          <a:prstGeom prst="rect">
            <a:avLst/>
          </a:prstGeom>
        </p:spPr>
      </p:pic>
      <p:sp>
        <p:nvSpPr>
          <p:cNvPr id="2" name="TextBox 1">
            <a:extLst>
              <a:ext uri="{FF2B5EF4-FFF2-40B4-BE49-F238E27FC236}">
                <a16:creationId xmlns:a16="http://schemas.microsoft.com/office/drawing/2014/main" id="{6CE20C13-7141-8E4F-E7DD-E038856A1320}"/>
              </a:ext>
            </a:extLst>
          </p:cNvPr>
          <p:cNvSpPr txBox="1"/>
          <p:nvPr/>
        </p:nvSpPr>
        <p:spPr>
          <a:xfrm>
            <a:off x="714027" y="6581001"/>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3724951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CT SCAN BỤNG CHẬU CÓ CẢN QUANG</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457200" indent="-457200">
              <a:buFont typeface="+mj-lt"/>
              <a:buAutoNum type="arabicPeriod"/>
            </a:pPr>
            <a:r>
              <a:rPr lang="en-US" sz="2400" b="1">
                <a:solidFill>
                  <a:srgbClr val="000000"/>
                </a:solidFill>
                <a:latin typeface="Arial" panose="020B0604020202020204" pitchFamily="34" charset="0"/>
                <a:cs typeface="Arial" panose="020B0604020202020204" pitchFamily="34" charset="0"/>
              </a:rPr>
              <a:t>Phát hiện u và mức độ xâm lấn u</a:t>
            </a: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graphicFrame>
        <p:nvGraphicFramePr>
          <p:cNvPr id="2" name="Table 2">
            <a:extLst>
              <a:ext uri="{FF2B5EF4-FFF2-40B4-BE49-F238E27FC236}">
                <a16:creationId xmlns:a16="http://schemas.microsoft.com/office/drawing/2014/main" id="{B02205B5-4132-FA0B-5DB3-CBCF524497CC}"/>
              </a:ext>
            </a:extLst>
          </p:cNvPr>
          <p:cNvGraphicFramePr>
            <a:graphicFrameLocks noGrp="1"/>
          </p:cNvGraphicFramePr>
          <p:nvPr/>
        </p:nvGraphicFramePr>
        <p:xfrm>
          <a:off x="1502611" y="1054768"/>
          <a:ext cx="9582484" cy="1280160"/>
        </p:xfrm>
        <a:graphic>
          <a:graphicData uri="http://schemas.openxmlformats.org/drawingml/2006/table">
            <a:tbl>
              <a:tblPr firstRow="1" bandRow="1">
                <a:tableStyleId>{21E4AEA4-8DFA-4A89-87EB-49C32662AFE0}</a:tableStyleId>
              </a:tblPr>
              <a:tblGrid>
                <a:gridCol w="2143450">
                  <a:extLst>
                    <a:ext uri="{9D8B030D-6E8A-4147-A177-3AD203B41FA5}">
                      <a16:colId xmlns:a16="http://schemas.microsoft.com/office/drawing/2014/main" val="591776043"/>
                    </a:ext>
                  </a:extLst>
                </a:gridCol>
                <a:gridCol w="7439034">
                  <a:extLst>
                    <a:ext uri="{9D8B030D-6E8A-4147-A177-3AD203B41FA5}">
                      <a16:colId xmlns:a16="http://schemas.microsoft.com/office/drawing/2014/main" val="2065426699"/>
                    </a:ext>
                  </a:extLst>
                </a:gridCol>
              </a:tblGrid>
              <a:tr h="370840">
                <a:tc>
                  <a:txBody>
                    <a:bodyPr/>
                    <a:lstStyle/>
                    <a:p>
                      <a:pPr algn="ctr"/>
                      <a:r>
                        <a:rPr lang="en-US" sz="2400">
                          <a:latin typeface="Arial" panose="020B0604020202020204" pitchFamily="34" charset="0"/>
                          <a:cs typeface="Arial" panose="020B0604020202020204" pitchFamily="34" charset="0"/>
                        </a:rPr>
                        <a:t>Loại u</a:t>
                      </a:r>
                    </a:p>
                  </a:txBody>
                  <a:tcPr/>
                </a:tc>
                <a:tc>
                  <a:txBody>
                    <a:bodyPr/>
                    <a:lstStyle/>
                    <a:p>
                      <a:pPr algn="ctr"/>
                      <a:r>
                        <a:rPr lang="en-US" sz="2400">
                          <a:latin typeface="Arial" panose="020B0604020202020204" pitchFamily="34" charset="0"/>
                          <a:cs typeface="Arial" panose="020B0604020202020204" pitchFamily="34" charset="0"/>
                        </a:rPr>
                        <a:t>Hình ảnh CT scan</a:t>
                      </a:r>
                    </a:p>
                  </a:txBody>
                  <a:tcPr/>
                </a:tc>
                <a:extLst>
                  <a:ext uri="{0D108BD9-81ED-4DB2-BD59-A6C34878D82A}">
                    <a16:rowId xmlns:a16="http://schemas.microsoft.com/office/drawing/2014/main" val="2044711578"/>
                  </a:ext>
                </a:extLst>
              </a:tr>
              <a:tr h="370840">
                <a:tc>
                  <a:txBody>
                    <a:bodyPr/>
                    <a:lstStyle/>
                    <a:p>
                      <a:r>
                        <a:rPr lang="en-US" sz="2400">
                          <a:latin typeface="Arial" panose="020B0604020202020204" pitchFamily="34" charset="0"/>
                          <a:cs typeface="Arial" panose="020B0604020202020204" pitchFamily="34" charset="0"/>
                        </a:rPr>
                        <a:t>U tá tràng D2</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srgbClr val="000000"/>
                          </a:solidFill>
                          <a:latin typeface="Arial" panose="020B0604020202020204" pitchFamily="34" charset="0"/>
                          <a:cs typeface="Arial" panose="020B0604020202020204" pitchFamily="34" charset="0"/>
                        </a:rPr>
                        <a:t>H</a:t>
                      </a:r>
                      <a:r>
                        <a:rPr lang="vi-VN" sz="2400">
                          <a:solidFill>
                            <a:srgbClr val="000000"/>
                          </a:solidFill>
                          <a:latin typeface="Arial" panose="020B0604020202020204" pitchFamily="34" charset="0"/>
                          <a:cs typeface="Arial" panose="020B0604020202020204" pitchFamily="34" charset="0"/>
                        </a:rPr>
                        <a:t>ình ảnh hẹp, dạng vòng với bờ không đều, gây dãn tá tràng và dạ dày</a:t>
                      </a:r>
                    </a:p>
                  </a:txBody>
                  <a:tcPr/>
                </a:tc>
                <a:extLst>
                  <a:ext uri="{0D108BD9-81ED-4DB2-BD59-A6C34878D82A}">
                    <a16:rowId xmlns:a16="http://schemas.microsoft.com/office/drawing/2014/main" val="742244577"/>
                  </a:ext>
                </a:extLst>
              </a:tr>
            </a:tbl>
          </a:graphicData>
        </a:graphic>
      </p:graphicFrame>
      <p:pic>
        <p:nvPicPr>
          <p:cNvPr id="1026" name="Picture 2" descr="Fig. 1">
            <a:extLst>
              <a:ext uri="{FF2B5EF4-FFF2-40B4-BE49-F238E27FC236}">
                <a16:creationId xmlns:a16="http://schemas.microsoft.com/office/drawing/2014/main" id="{03B73F36-B73C-FD9E-AA25-167655CB14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981" r="67571"/>
          <a:stretch/>
        </p:blipFill>
        <p:spPr bwMode="auto">
          <a:xfrm>
            <a:off x="4604095" y="2510067"/>
            <a:ext cx="2983810" cy="32931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598D1B-CD6B-EAD0-FBFA-EDA11AF07554}"/>
              </a:ext>
            </a:extLst>
          </p:cNvPr>
          <p:cNvSpPr txBox="1"/>
          <p:nvPr/>
        </p:nvSpPr>
        <p:spPr>
          <a:xfrm>
            <a:off x="714027" y="6458857"/>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670169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CT SCAN BỤNG CHẬU CÓ CẢN QUANG</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457200" indent="-457200">
              <a:buFont typeface="+mj-lt"/>
              <a:buAutoNum type="arabicPeriod"/>
            </a:pPr>
            <a:r>
              <a:rPr lang="en-US" sz="2400" b="1">
                <a:solidFill>
                  <a:srgbClr val="000000"/>
                </a:solidFill>
                <a:latin typeface="Arial" panose="020B0604020202020204" pitchFamily="34" charset="0"/>
                <a:cs typeface="Arial" panose="020B0604020202020204" pitchFamily="34" charset="0"/>
              </a:rPr>
              <a:t>Phát hiện u và mức độ xâm lấn u</a:t>
            </a: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graphicFrame>
        <p:nvGraphicFramePr>
          <p:cNvPr id="2" name="Table 2">
            <a:extLst>
              <a:ext uri="{FF2B5EF4-FFF2-40B4-BE49-F238E27FC236}">
                <a16:creationId xmlns:a16="http://schemas.microsoft.com/office/drawing/2014/main" id="{B02205B5-4132-FA0B-5DB3-CBCF524497CC}"/>
              </a:ext>
            </a:extLst>
          </p:cNvPr>
          <p:cNvGraphicFramePr>
            <a:graphicFrameLocks noGrp="1"/>
          </p:cNvGraphicFramePr>
          <p:nvPr/>
        </p:nvGraphicFramePr>
        <p:xfrm>
          <a:off x="1502611" y="1054768"/>
          <a:ext cx="9582484" cy="2011680"/>
        </p:xfrm>
        <a:graphic>
          <a:graphicData uri="http://schemas.openxmlformats.org/drawingml/2006/table">
            <a:tbl>
              <a:tblPr firstRow="1" bandRow="1">
                <a:tableStyleId>{21E4AEA4-8DFA-4A89-87EB-49C32662AFE0}</a:tableStyleId>
              </a:tblPr>
              <a:tblGrid>
                <a:gridCol w="2143450">
                  <a:extLst>
                    <a:ext uri="{9D8B030D-6E8A-4147-A177-3AD203B41FA5}">
                      <a16:colId xmlns:a16="http://schemas.microsoft.com/office/drawing/2014/main" val="591776043"/>
                    </a:ext>
                  </a:extLst>
                </a:gridCol>
                <a:gridCol w="7439034">
                  <a:extLst>
                    <a:ext uri="{9D8B030D-6E8A-4147-A177-3AD203B41FA5}">
                      <a16:colId xmlns:a16="http://schemas.microsoft.com/office/drawing/2014/main" val="2065426699"/>
                    </a:ext>
                  </a:extLst>
                </a:gridCol>
              </a:tblGrid>
              <a:tr h="370840">
                <a:tc>
                  <a:txBody>
                    <a:bodyPr/>
                    <a:lstStyle/>
                    <a:p>
                      <a:pPr algn="ctr"/>
                      <a:r>
                        <a:rPr lang="en-US" sz="2400">
                          <a:latin typeface="Arial" panose="020B0604020202020204" pitchFamily="34" charset="0"/>
                          <a:cs typeface="Arial" panose="020B0604020202020204" pitchFamily="34" charset="0"/>
                        </a:rPr>
                        <a:t>Loại u</a:t>
                      </a:r>
                    </a:p>
                  </a:txBody>
                  <a:tcPr/>
                </a:tc>
                <a:tc>
                  <a:txBody>
                    <a:bodyPr/>
                    <a:lstStyle/>
                    <a:p>
                      <a:pPr algn="ctr"/>
                      <a:r>
                        <a:rPr lang="en-US" sz="2400">
                          <a:latin typeface="Arial" panose="020B0604020202020204" pitchFamily="34" charset="0"/>
                          <a:cs typeface="Arial" panose="020B0604020202020204" pitchFamily="34" charset="0"/>
                        </a:rPr>
                        <a:t>Hình ảnh CT scan</a:t>
                      </a:r>
                    </a:p>
                  </a:txBody>
                  <a:tcPr/>
                </a:tc>
                <a:extLst>
                  <a:ext uri="{0D108BD9-81ED-4DB2-BD59-A6C34878D82A}">
                    <a16:rowId xmlns:a16="http://schemas.microsoft.com/office/drawing/2014/main" val="2044711578"/>
                  </a:ext>
                </a:extLst>
              </a:tr>
              <a:tr h="370840">
                <a:tc>
                  <a:txBody>
                    <a:bodyPr/>
                    <a:lstStyle/>
                    <a:p>
                      <a:r>
                        <a:rPr lang="en-US" sz="2400">
                          <a:latin typeface="Arial" panose="020B0604020202020204" pitchFamily="34" charset="0"/>
                          <a:cs typeface="Arial" panose="020B0604020202020204" pitchFamily="34" charset="0"/>
                        </a:rPr>
                        <a:t>U đoạn cuối OMC</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srgbClr val="000000"/>
                          </a:solidFill>
                          <a:latin typeface="Arial" panose="020B0604020202020204" pitchFamily="34" charset="0"/>
                          <a:cs typeface="Arial" panose="020B0604020202020204" pitchFamily="34" charset="0"/>
                        </a:rPr>
                        <a:t>Phim cản quang: D</a:t>
                      </a:r>
                      <a:r>
                        <a:rPr lang="vi-VN" sz="2400">
                          <a:solidFill>
                            <a:srgbClr val="000000"/>
                          </a:solidFill>
                          <a:latin typeface="Arial" panose="020B0604020202020204" pitchFamily="34" charset="0"/>
                          <a:cs typeface="Arial" panose="020B0604020202020204" pitchFamily="34" charset="0"/>
                        </a:rPr>
                        <a:t>ày không đều và không đối xứng đoạn cuối OMC kèm với giãn đường mật trong gan, thành OMC tăng đậm độ so với nhu mô gan.</a:t>
                      </a:r>
                    </a:p>
                  </a:txBody>
                  <a:tcPr/>
                </a:tc>
                <a:extLst>
                  <a:ext uri="{0D108BD9-81ED-4DB2-BD59-A6C34878D82A}">
                    <a16:rowId xmlns:a16="http://schemas.microsoft.com/office/drawing/2014/main" val="39904734"/>
                  </a:ext>
                </a:extLst>
              </a:tr>
            </a:tbl>
          </a:graphicData>
        </a:graphic>
      </p:graphicFrame>
      <p:pic>
        <p:nvPicPr>
          <p:cNvPr id="2050" name="Picture 2" descr="Multislice CT illuminatescholangiocarcinoma cases">
            <a:extLst>
              <a:ext uri="{FF2B5EF4-FFF2-40B4-BE49-F238E27FC236}">
                <a16:creationId xmlns:a16="http://schemas.microsoft.com/office/drawing/2014/main" id="{1F7FA19B-96F5-07DE-B191-9436CB26E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806" y="3066448"/>
            <a:ext cx="8490094" cy="3267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58B264-D098-B6A0-4BCA-A73AE430454F}"/>
              </a:ext>
            </a:extLst>
          </p:cNvPr>
          <p:cNvSpPr txBox="1"/>
          <p:nvPr/>
        </p:nvSpPr>
        <p:spPr>
          <a:xfrm>
            <a:off x="714027" y="6458857"/>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798987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CT SCAN BỤNG CHẬU CÓ CẢN QUANG</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457200" indent="-457200">
              <a:buFont typeface="+mj-lt"/>
              <a:buAutoNum type="arabicPeriod"/>
            </a:pPr>
            <a:r>
              <a:rPr lang="en-US" sz="2400" b="1">
                <a:solidFill>
                  <a:srgbClr val="000000"/>
                </a:solidFill>
                <a:latin typeface="Arial" panose="020B0604020202020204" pitchFamily="34" charset="0"/>
                <a:cs typeface="Arial" panose="020B0604020202020204" pitchFamily="34" charset="0"/>
              </a:rPr>
              <a:t>Phát hiện u và mức độ xâm lấn u</a:t>
            </a: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graphicFrame>
        <p:nvGraphicFramePr>
          <p:cNvPr id="2" name="Table 2">
            <a:extLst>
              <a:ext uri="{FF2B5EF4-FFF2-40B4-BE49-F238E27FC236}">
                <a16:creationId xmlns:a16="http://schemas.microsoft.com/office/drawing/2014/main" id="{B02205B5-4132-FA0B-5DB3-CBCF524497CC}"/>
              </a:ext>
            </a:extLst>
          </p:cNvPr>
          <p:cNvGraphicFramePr>
            <a:graphicFrameLocks noGrp="1"/>
          </p:cNvGraphicFramePr>
          <p:nvPr/>
        </p:nvGraphicFramePr>
        <p:xfrm>
          <a:off x="1502611" y="1054768"/>
          <a:ext cx="9582484" cy="2377440"/>
        </p:xfrm>
        <a:graphic>
          <a:graphicData uri="http://schemas.openxmlformats.org/drawingml/2006/table">
            <a:tbl>
              <a:tblPr firstRow="1" bandRow="1">
                <a:tableStyleId>{21E4AEA4-8DFA-4A89-87EB-49C32662AFE0}</a:tableStyleId>
              </a:tblPr>
              <a:tblGrid>
                <a:gridCol w="2143450">
                  <a:extLst>
                    <a:ext uri="{9D8B030D-6E8A-4147-A177-3AD203B41FA5}">
                      <a16:colId xmlns:a16="http://schemas.microsoft.com/office/drawing/2014/main" val="591776043"/>
                    </a:ext>
                  </a:extLst>
                </a:gridCol>
                <a:gridCol w="7439034">
                  <a:extLst>
                    <a:ext uri="{9D8B030D-6E8A-4147-A177-3AD203B41FA5}">
                      <a16:colId xmlns:a16="http://schemas.microsoft.com/office/drawing/2014/main" val="2065426699"/>
                    </a:ext>
                  </a:extLst>
                </a:gridCol>
              </a:tblGrid>
              <a:tr h="370840">
                <a:tc>
                  <a:txBody>
                    <a:bodyPr/>
                    <a:lstStyle/>
                    <a:p>
                      <a:pPr algn="ctr"/>
                      <a:r>
                        <a:rPr lang="en-US" sz="2400">
                          <a:latin typeface="Arial" panose="020B0604020202020204" pitchFamily="34" charset="0"/>
                          <a:cs typeface="Arial" panose="020B0604020202020204" pitchFamily="34" charset="0"/>
                        </a:rPr>
                        <a:t>Loại u</a:t>
                      </a:r>
                    </a:p>
                  </a:txBody>
                  <a:tcPr/>
                </a:tc>
                <a:tc>
                  <a:txBody>
                    <a:bodyPr/>
                    <a:lstStyle/>
                    <a:p>
                      <a:pPr algn="ctr"/>
                      <a:r>
                        <a:rPr lang="en-US" sz="2400">
                          <a:latin typeface="Arial" panose="020B0604020202020204" pitchFamily="34" charset="0"/>
                          <a:cs typeface="Arial" panose="020B0604020202020204" pitchFamily="34" charset="0"/>
                        </a:rPr>
                        <a:t>Hình ảnh CT scan</a:t>
                      </a:r>
                    </a:p>
                  </a:txBody>
                  <a:tcPr/>
                </a:tc>
                <a:extLst>
                  <a:ext uri="{0D108BD9-81ED-4DB2-BD59-A6C34878D82A}">
                    <a16:rowId xmlns:a16="http://schemas.microsoft.com/office/drawing/2014/main" val="2044711578"/>
                  </a:ext>
                </a:extLst>
              </a:tr>
              <a:tr h="370840">
                <a:tc>
                  <a:txBody>
                    <a:bodyPr/>
                    <a:lstStyle/>
                    <a:p>
                      <a:r>
                        <a:rPr lang="en-US" sz="2400">
                          <a:latin typeface="Arial" panose="020B0604020202020204" pitchFamily="34" charset="0"/>
                          <a:cs typeface="Arial" panose="020B0604020202020204" pitchFamily="34" charset="0"/>
                        </a:rPr>
                        <a:t>U bóng Vater</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srgbClr val="000000"/>
                          </a:solidFill>
                          <a:latin typeface="Arial" panose="020B0604020202020204" pitchFamily="34" charset="0"/>
                          <a:cs typeface="Arial" panose="020B0604020202020204" pitchFamily="34" charset="0"/>
                        </a:rPr>
                        <a:t>Phim cản quang: Khối </a:t>
                      </a:r>
                      <a:r>
                        <a:rPr lang="en-US" sz="2400" b="1">
                          <a:solidFill>
                            <a:srgbClr val="000000"/>
                          </a:solidFill>
                          <a:latin typeface="Arial" panose="020B0604020202020204" pitchFamily="34" charset="0"/>
                          <a:cs typeface="Arial" panose="020B0604020202020204" pitchFamily="34" charset="0"/>
                        </a:rPr>
                        <a:t>giảm đậm độ</a:t>
                      </a:r>
                      <a:r>
                        <a:rPr lang="vi-VN" sz="2400" b="1">
                          <a:solidFill>
                            <a:srgbClr val="000000"/>
                          </a:solidFill>
                          <a:latin typeface="Arial" panose="020B0604020202020204" pitchFamily="34" charset="0"/>
                          <a:cs typeface="Arial" panose="020B0604020202020204" pitchFamily="34" charset="0"/>
                        </a:rPr>
                        <a:t> </a:t>
                      </a:r>
                      <a:r>
                        <a:rPr lang="vi-VN" sz="2400">
                          <a:solidFill>
                            <a:srgbClr val="000000"/>
                          </a:solidFill>
                          <a:latin typeface="Arial" panose="020B0604020202020204" pitchFamily="34" charset="0"/>
                          <a:cs typeface="Arial" panose="020B0604020202020204" pitchFamily="34" charset="0"/>
                        </a:rPr>
                        <a:t>chia thùy, hay thâm nhiễm. </a:t>
                      </a:r>
                      <a:endParaRPr lang="en-US" sz="2400">
                        <a:solidFill>
                          <a:srgbClr val="000000"/>
                        </a:solidFill>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2400">
                          <a:solidFill>
                            <a:srgbClr val="000000"/>
                          </a:solidFill>
                          <a:latin typeface="Arial" panose="020B0604020202020204" pitchFamily="34" charset="0"/>
                          <a:cs typeface="Arial" panose="020B0604020202020204" pitchFamily="34" charset="0"/>
                        </a:rPr>
                        <a:t>Hình ảnh </a:t>
                      </a:r>
                      <a:r>
                        <a:rPr lang="vi-VN" sz="2400" b="1">
                          <a:solidFill>
                            <a:srgbClr val="000000"/>
                          </a:solidFill>
                          <a:latin typeface="Arial" panose="020B0604020202020204" pitchFamily="34" charset="0"/>
                          <a:cs typeface="Arial" panose="020B0604020202020204" pitchFamily="34" charset="0"/>
                        </a:rPr>
                        <a:t>ống đôi </a:t>
                      </a:r>
                      <a:r>
                        <a:rPr lang="vi-VN" sz="2400">
                          <a:solidFill>
                            <a:srgbClr val="000000"/>
                          </a:solidFill>
                          <a:latin typeface="Arial" panose="020B0604020202020204" pitchFamily="34" charset="0"/>
                          <a:cs typeface="Arial" panose="020B0604020202020204" pitchFamily="34" charset="0"/>
                        </a:rPr>
                        <a:t>thường gặp</a:t>
                      </a:r>
                      <a:r>
                        <a:rPr lang="en-US" sz="2400">
                          <a:solidFill>
                            <a:srgbClr val="000000"/>
                          </a:solidFill>
                          <a:latin typeface="Arial" panose="020B0604020202020204" pitchFamily="34" charset="0"/>
                          <a:cs typeface="Arial" panose="020B0604020202020204" pitchFamily="34" charset="0"/>
                        </a:rPr>
                        <a:t> (ống tuỵ chính và ống mật chủ dãn nằm cạnh nhau)</a:t>
                      </a:r>
                      <a:r>
                        <a:rPr lang="vi-VN" sz="2400">
                          <a:solidFill>
                            <a:srgbClr val="000000"/>
                          </a:solidFill>
                          <a:latin typeface="Arial" panose="020B0604020202020204" pitchFamily="34" charset="0"/>
                          <a:cs typeface="Arial" panose="020B0604020202020204" pitchFamily="34" charset="0"/>
                        </a:rPr>
                        <a:t>, thậm chí khi kích thước u nhỏ</a:t>
                      </a:r>
                    </a:p>
                  </a:txBody>
                  <a:tcPr/>
                </a:tc>
                <a:extLst>
                  <a:ext uri="{0D108BD9-81ED-4DB2-BD59-A6C34878D82A}">
                    <a16:rowId xmlns:a16="http://schemas.microsoft.com/office/drawing/2014/main" val="981764869"/>
                  </a:ext>
                </a:extLst>
              </a:tr>
            </a:tbl>
          </a:graphicData>
        </a:graphic>
      </p:graphicFrame>
      <p:pic>
        <p:nvPicPr>
          <p:cNvPr id="3074" name="Picture 2" descr="Abdominal-CT-scan.-The-red-arrow-indicates-the-dilatation-of-the-common-bile-duct-(CBD)-and-major-pancreatic-duct-(MPD)-caused-by-the-endoluminal-duodenal-mass-(yellow-arrow).">
            <a:extLst>
              <a:ext uri="{FF2B5EF4-FFF2-40B4-BE49-F238E27FC236}">
                <a16:creationId xmlns:a16="http://schemas.microsoft.com/office/drawing/2014/main" id="{76F25600-4A5F-6878-CD0A-F8524D802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221" y="3412816"/>
            <a:ext cx="3486469" cy="31681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ACD5288-56EE-90FC-5ADB-1DBB4EA06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442" y="3428998"/>
            <a:ext cx="5061046" cy="30998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B7AE18-91FD-E71A-0A1E-39E390588B6A}"/>
              </a:ext>
            </a:extLst>
          </p:cNvPr>
          <p:cNvSpPr txBox="1"/>
          <p:nvPr/>
        </p:nvSpPr>
        <p:spPr>
          <a:xfrm>
            <a:off x="714027" y="6581001"/>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3463945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CT SCAN BỤNG CHẬU CÓ CẢN QUANG</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40"/>
            <a:ext cx="10763946" cy="2429440"/>
          </a:xfrm>
          <a:ln>
            <a:solidFill>
              <a:schemeClr val="accent2">
                <a:lumMod val="60000"/>
                <a:lumOff val="40000"/>
              </a:schemeClr>
            </a:solidFill>
          </a:ln>
        </p:spPr>
        <p:txBody>
          <a:bodyPr>
            <a:noAutofit/>
          </a:bodyPr>
          <a:lstStyle/>
          <a:p>
            <a:pPr marL="457200" indent="-457200">
              <a:buFont typeface="+mj-lt"/>
              <a:buAutoNum type="arabicPeriod" startAt="2"/>
            </a:pPr>
            <a:r>
              <a:rPr lang="vi-VN" sz="2400" b="1">
                <a:solidFill>
                  <a:srgbClr val="000000"/>
                </a:solidFill>
                <a:latin typeface="Arial" panose="020B0604020202020204" pitchFamily="34" charset="0"/>
                <a:cs typeface="Arial" panose="020B0604020202020204" pitchFamily="34" charset="0"/>
              </a:rPr>
              <a:t>Phát hiện di căn hạch: </a:t>
            </a:r>
            <a:endParaRPr lang="en-US" sz="2400" b="1">
              <a:solidFill>
                <a:srgbClr val="000000"/>
              </a:solidFill>
              <a:latin typeface="Arial" panose="020B0604020202020204" pitchFamily="34" charset="0"/>
              <a:cs typeface="Arial" panose="020B0604020202020204" pitchFamily="34" charset="0"/>
            </a:endParaRPr>
          </a:p>
          <a:p>
            <a:pPr marL="0" indent="0">
              <a:buNone/>
            </a:pPr>
            <a:r>
              <a:rPr lang="vi-VN" sz="2400">
                <a:solidFill>
                  <a:srgbClr val="000000"/>
                </a:solidFill>
                <a:latin typeface="Arial" panose="020B0604020202020204" pitchFamily="34" charset="0"/>
                <a:cs typeface="Arial" panose="020B0604020202020204" pitchFamily="34" charset="0"/>
              </a:rPr>
              <a:t>Hạch di căn: đc xem là hạch di căn khi có 1 trong 3 đặc điểm sau đây: </a:t>
            </a:r>
          </a:p>
          <a:p>
            <a:r>
              <a:rPr lang="vi-VN" sz="2400">
                <a:solidFill>
                  <a:srgbClr val="000000"/>
                </a:solidFill>
                <a:latin typeface="Arial" panose="020B0604020202020204" pitchFamily="34" charset="0"/>
                <a:cs typeface="Arial" panose="020B0604020202020204" pitchFamily="34" charset="0"/>
              </a:rPr>
              <a:t>Đường kính ≥ </a:t>
            </a:r>
            <a:r>
              <a:rPr lang="en-US" sz="2400">
                <a:solidFill>
                  <a:srgbClr val="000000"/>
                </a:solidFill>
                <a:latin typeface="Arial" panose="020B0604020202020204" pitchFamily="34" charset="0"/>
                <a:cs typeface="Arial" panose="020B0604020202020204" pitchFamily="34" charset="0"/>
              </a:rPr>
              <a:t>1 cm</a:t>
            </a:r>
            <a:endParaRPr lang="vi-VN" sz="2400">
              <a:solidFill>
                <a:srgbClr val="000000"/>
              </a:solidFill>
              <a:latin typeface="Arial" panose="020B0604020202020204" pitchFamily="34" charset="0"/>
              <a:cs typeface="Arial" panose="020B0604020202020204" pitchFamily="34" charset="0"/>
            </a:endParaRPr>
          </a:p>
          <a:p>
            <a:r>
              <a:rPr lang="vi-VN" sz="2400">
                <a:solidFill>
                  <a:srgbClr val="000000"/>
                </a:solidFill>
                <a:latin typeface="Arial" panose="020B0604020202020204" pitchFamily="34" charset="0"/>
                <a:cs typeface="Arial" panose="020B0604020202020204" pitchFamily="34" charset="0"/>
              </a:rPr>
              <a:t>Hình ảnh hoại tử trung tâm bất kể kích thước (mất rốn hạch)</a:t>
            </a:r>
          </a:p>
          <a:p>
            <a:r>
              <a:rPr lang="vi-VN" sz="2400">
                <a:solidFill>
                  <a:srgbClr val="000000"/>
                </a:solidFill>
                <a:latin typeface="Arial" panose="020B0604020202020204" pitchFamily="34" charset="0"/>
                <a:cs typeface="Arial" panose="020B0604020202020204" pitchFamily="34" charset="0"/>
              </a:rPr>
              <a:t>Hạch có đậm độ cao hơn nhu mô gan trong phim thì tĩnh mạch cửa</a:t>
            </a: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98E459A-F2F7-3958-F6FC-88BAC42912D8}"/>
              </a:ext>
            </a:extLst>
          </p:cNvPr>
          <p:cNvPicPr>
            <a:picLocks noChangeAspect="1"/>
          </p:cNvPicPr>
          <p:nvPr/>
        </p:nvPicPr>
        <p:blipFill rotWithShape="1">
          <a:blip r:embed="rId2"/>
          <a:srcRect b="50000"/>
          <a:stretch/>
        </p:blipFill>
        <p:spPr>
          <a:xfrm>
            <a:off x="3842814" y="3121380"/>
            <a:ext cx="4506371" cy="3440526"/>
          </a:xfrm>
          <a:prstGeom prst="rect">
            <a:avLst/>
          </a:prstGeom>
        </p:spPr>
      </p:pic>
      <p:sp>
        <p:nvSpPr>
          <p:cNvPr id="3" name="TextBox 2">
            <a:extLst>
              <a:ext uri="{FF2B5EF4-FFF2-40B4-BE49-F238E27FC236}">
                <a16:creationId xmlns:a16="http://schemas.microsoft.com/office/drawing/2014/main" id="{ABE691EB-00A2-237F-8D23-3837FAF0BB8B}"/>
              </a:ext>
            </a:extLst>
          </p:cNvPr>
          <p:cNvSpPr txBox="1"/>
          <p:nvPr/>
        </p:nvSpPr>
        <p:spPr>
          <a:xfrm>
            <a:off x="714027" y="6561906"/>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1799829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CT SCAN BỤNG CHẬU CÓ CẢN QUANG</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457200" indent="-457200">
              <a:buFont typeface="+mj-lt"/>
              <a:buAutoNum type="arabicPeriod" startAt="3"/>
            </a:pPr>
            <a:r>
              <a:rPr lang="vi-VN" sz="2400" b="1">
                <a:solidFill>
                  <a:srgbClr val="000000"/>
                </a:solidFill>
                <a:latin typeface="Arial" panose="020B0604020202020204" pitchFamily="34" charset="0"/>
                <a:cs typeface="Arial" panose="020B0604020202020204" pitchFamily="34" charset="0"/>
              </a:rPr>
              <a:t>Đánh giá </a:t>
            </a:r>
            <a:r>
              <a:rPr lang="en-US" sz="2400" b="1">
                <a:solidFill>
                  <a:srgbClr val="000000"/>
                </a:solidFill>
                <a:latin typeface="Arial" panose="020B0604020202020204" pitchFamily="34" charset="0"/>
                <a:cs typeface="Arial" panose="020B0604020202020204" pitchFamily="34" charset="0"/>
              </a:rPr>
              <a:t>di căn xa</a:t>
            </a:r>
            <a:r>
              <a:rPr lang="vi-VN" sz="2400" b="1">
                <a:solidFill>
                  <a:srgbClr val="000000"/>
                </a:solidFill>
                <a:latin typeface="Arial" panose="020B0604020202020204" pitchFamily="34" charset="0"/>
                <a:cs typeface="Arial" panose="020B0604020202020204" pitchFamily="34" charset="0"/>
              </a:rPr>
              <a:t>:</a:t>
            </a:r>
          </a:p>
          <a:p>
            <a:pPr marL="0" indent="0">
              <a:buNone/>
            </a:pPr>
            <a:r>
              <a:rPr lang="en-US" sz="2400">
                <a:solidFill>
                  <a:srgbClr val="000000"/>
                </a:solidFill>
                <a:latin typeface="Arial" panose="020B0604020202020204" pitchFamily="34" charset="0"/>
                <a:cs typeface="Arial" panose="020B0604020202020204" pitchFamily="34" charset="0"/>
              </a:rPr>
              <a:t>Di căn gan: khối đậm độ thấp thì TM, hình ảnh tăng quang viền</a:t>
            </a:r>
          </a:p>
          <a:p>
            <a:pPr marL="0" indent="0">
              <a:buNone/>
            </a:pPr>
            <a:r>
              <a:rPr lang="en-US" sz="2400">
                <a:solidFill>
                  <a:srgbClr val="000000"/>
                </a:solidFill>
                <a:latin typeface="Arial" panose="020B0604020202020204" pitchFamily="34" charset="0"/>
                <a:cs typeface="Arial" panose="020B0604020202020204" pitchFamily="34" charset="0"/>
              </a:rPr>
              <a:t>Di căn phúc mạc: </a:t>
            </a:r>
            <a:r>
              <a:rPr lang="vi-VN" sz="2400">
                <a:solidFill>
                  <a:srgbClr val="000000"/>
                </a:solidFill>
                <a:latin typeface="Arial" panose="020B0604020202020204" pitchFamily="34" charset="0"/>
                <a:cs typeface="Arial" panose="020B0604020202020204" pitchFamily="34" charset="0"/>
              </a:rPr>
              <a:t>phúc mạc dày lên và tăng ngấm thuốc; mạc treo bện xoắn thành đám, dày hình sao, hình nếp gấp hoặc thành đám lớn; các nốt hoặc các mảng/dải tỷ trọng mô mềm; hình ảnh bánh mạc nối; thành ruột dày lên và có tổn thương dạng nốt</a:t>
            </a:r>
          </a:p>
          <a:p>
            <a:pPr marL="0" indent="0">
              <a:buNone/>
            </a:pPr>
            <a:endParaRPr lang="en-US" sz="240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52771BD-DFAE-39B1-3F21-3578364BD691}"/>
              </a:ext>
            </a:extLst>
          </p:cNvPr>
          <p:cNvSpPr txBox="1"/>
          <p:nvPr/>
        </p:nvSpPr>
        <p:spPr>
          <a:xfrm>
            <a:off x="714027" y="6325849"/>
            <a:ext cx="1076394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Roboto" panose="02000000000000000000" pitchFamily="2" charset="0"/>
                <a:ea typeface="+mn-ea"/>
                <a:cs typeface="+mn-cs"/>
              </a:rPr>
              <a:t>European Society of Radiology (ESR). (2013). CT and PET-CT findings of peritoneal carcinomatosis.</a:t>
            </a:r>
            <a:endParaRPr kumimoji="0" lang="en-US" sz="1200" b="0" i="1" u="none" strike="noStrike" kern="1200" cap="none" spc="0" normalizeH="0" baseline="0" noProof="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032341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CT SCAN BỤNG CHẬU CÓ CẢN QUANG</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457200" indent="-457200">
              <a:buFont typeface="+mj-lt"/>
              <a:buAutoNum type="arabicPeriod" startAt="4"/>
            </a:pPr>
            <a:r>
              <a:rPr lang="vi-VN" sz="2400" b="1">
                <a:solidFill>
                  <a:srgbClr val="000000"/>
                </a:solidFill>
                <a:latin typeface="Arial" panose="020B0604020202020204" pitchFamily="34" charset="0"/>
                <a:cs typeface="Arial" panose="020B0604020202020204" pitchFamily="34" charset="0"/>
              </a:rPr>
              <a:t>Đánh giá khả năng phẫu thuật:</a:t>
            </a:r>
          </a:p>
          <a:p>
            <a:pPr marL="0" indent="0">
              <a:buNone/>
            </a:pPr>
            <a:r>
              <a:rPr lang="vi-VN" sz="2400">
                <a:solidFill>
                  <a:srgbClr val="000000"/>
                </a:solidFill>
                <a:latin typeface="Arial" panose="020B0604020202020204" pitchFamily="34" charset="0"/>
                <a:cs typeface="Arial" panose="020B0604020202020204" pitchFamily="34" charset="0"/>
              </a:rPr>
              <a:t>Di căn gan, phúc mạc, nhóm hạch không thuộc hạch vùng</a:t>
            </a:r>
          </a:p>
          <a:p>
            <a:pPr marL="0" indent="0">
              <a:buNone/>
            </a:pPr>
            <a:r>
              <a:rPr lang="vi-VN" sz="2400">
                <a:solidFill>
                  <a:srgbClr val="000000"/>
                </a:solidFill>
                <a:latin typeface="Arial" panose="020B0604020202020204" pitchFamily="34" charset="0"/>
                <a:cs typeface="Arial" panose="020B0604020202020204" pitchFamily="34" charset="0"/>
              </a:rPr>
              <a:t>Xâm lấn động mạch thân tạng, động mạch mạc treo tràng trên, động mạch gan chung (dưới 180 độ chu vi động mạch) hoặc xâm lấn tĩnh mạch cửa, tĩnh mạch mạc treo tràng trên (dưới 180 độ chu vi tĩnh mạch hoặc có huyết khối tĩnh mạch). </a:t>
            </a:r>
            <a:endParaRPr lang="en-US" sz="2400">
              <a:solidFill>
                <a:srgbClr val="000000"/>
              </a:solidFill>
              <a:latin typeface="Arial" panose="020B0604020202020204" pitchFamily="34" charset="0"/>
              <a:cs typeface="Arial" panose="020B0604020202020204" pitchFamily="34" charset="0"/>
            </a:endParaRPr>
          </a:p>
          <a:p>
            <a:pPr marL="0" indent="0">
              <a:buNone/>
            </a:pPr>
            <a:r>
              <a:rPr lang="en-US" sz="2400">
                <a:solidFill>
                  <a:srgbClr val="000000"/>
                </a:solidFill>
                <a:latin typeface="Arial" panose="020B0604020202020204" pitchFamily="34" charset="0"/>
                <a:cs typeface="Arial" panose="020B0604020202020204" pitchFamily="34" charset="0"/>
              </a:rPr>
              <a:t>U </a:t>
            </a:r>
            <a:r>
              <a:rPr lang="vi-VN" sz="2400">
                <a:solidFill>
                  <a:srgbClr val="000000"/>
                </a:solidFill>
                <a:latin typeface="Arial" panose="020B0604020202020204" pitchFamily="34" charset="0"/>
                <a:cs typeface="Arial" panose="020B0604020202020204" pitchFamily="34" charset="0"/>
              </a:rPr>
              <a:t>không cắt được</a:t>
            </a:r>
            <a:r>
              <a:rPr lang="en-US" sz="2400">
                <a:solidFill>
                  <a:srgbClr val="000000"/>
                </a:solidFill>
                <a:latin typeface="Arial" panose="020B0604020202020204" pitchFamily="34" charset="0"/>
                <a:cs typeface="Arial" panose="020B0604020202020204" pitchFamily="34" charset="0"/>
              </a:rPr>
              <a:t> PPV</a:t>
            </a:r>
            <a:r>
              <a:rPr lang="vi-VN" sz="2400">
                <a:solidFill>
                  <a:srgbClr val="000000"/>
                </a:solidFill>
                <a:latin typeface="Arial" panose="020B0604020202020204" pitchFamily="34" charset="0"/>
                <a:cs typeface="Arial" panose="020B0604020202020204" pitchFamily="34" charset="0"/>
              </a:rPr>
              <a:t> là 89 – 100%</a:t>
            </a:r>
            <a:endParaRPr lang="en-US" sz="2400">
              <a:solidFill>
                <a:srgbClr val="000000"/>
              </a:solidFill>
              <a:latin typeface="Arial" panose="020B0604020202020204" pitchFamily="34" charset="0"/>
              <a:cs typeface="Arial" panose="020B0604020202020204" pitchFamily="34" charset="0"/>
            </a:endParaRPr>
          </a:p>
          <a:p>
            <a:pPr marL="0" indent="0">
              <a:buNone/>
            </a:pPr>
            <a:r>
              <a:rPr lang="en-US" sz="2400">
                <a:solidFill>
                  <a:srgbClr val="000000"/>
                </a:solidFill>
                <a:latin typeface="Arial" panose="020B0604020202020204" pitchFamily="34" charset="0"/>
                <a:cs typeface="Arial" panose="020B0604020202020204" pitchFamily="34" charset="0"/>
              </a:rPr>
              <a:t>U </a:t>
            </a:r>
            <a:r>
              <a:rPr lang="vi-VN" sz="2400">
                <a:solidFill>
                  <a:srgbClr val="000000"/>
                </a:solidFill>
                <a:latin typeface="Arial" panose="020B0604020202020204" pitchFamily="34" charset="0"/>
                <a:cs typeface="Arial" panose="020B0604020202020204" pitchFamily="34" charset="0"/>
              </a:rPr>
              <a:t>cắt được </a:t>
            </a:r>
            <a:r>
              <a:rPr lang="en-US" sz="2400">
                <a:solidFill>
                  <a:srgbClr val="000000"/>
                </a:solidFill>
                <a:latin typeface="Arial" panose="020B0604020202020204" pitchFamily="34" charset="0"/>
                <a:cs typeface="Arial" panose="020B0604020202020204" pitchFamily="34" charset="0"/>
              </a:rPr>
              <a:t>PPV </a:t>
            </a:r>
            <a:r>
              <a:rPr lang="vi-VN" sz="2400">
                <a:solidFill>
                  <a:srgbClr val="000000"/>
                </a:solidFill>
                <a:latin typeface="Arial" panose="020B0604020202020204" pitchFamily="34" charset="0"/>
                <a:cs typeface="Arial" panose="020B0604020202020204" pitchFamily="34" charset="0"/>
              </a:rPr>
              <a:t>là </a:t>
            </a:r>
            <a:r>
              <a:rPr lang="en-US" sz="2400">
                <a:solidFill>
                  <a:srgbClr val="000000"/>
                </a:solidFill>
                <a:latin typeface="Arial" panose="020B0604020202020204" pitchFamily="34" charset="0"/>
                <a:cs typeface="Arial" panose="020B0604020202020204" pitchFamily="34" charset="0"/>
              </a:rPr>
              <a:t>45</a:t>
            </a:r>
            <a:r>
              <a:rPr lang="vi-VN" sz="2400">
                <a:solidFill>
                  <a:srgbClr val="000000"/>
                </a:solidFill>
                <a:latin typeface="Arial" panose="020B0604020202020204" pitchFamily="34" charset="0"/>
                <a:cs typeface="Arial" panose="020B0604020202020204" pitchFamily="34" charset="0"/>
              </a:rPr>
              <a:t> – </a:t>
            </a:r>
            <a:r>
              <a:rPr lang="en-US" sz="2400">
                <a:solidFill>
                  <a:srgbClr val="000000"/>
                </a:solidFill>
                <a:latin typeface="Arial" panose="020B0604020202020204" pitchFamily="34" charset="0"/>
                <a:cs typeface="Arial" panose="020B0604020202020204" pitchFamily="34" charset="0"/>
              </a:rPr>
              <a:t>79</a:t>
            </a:r>
            <a:r>
              <a:rPr lang="vi-VN" sz="2400">
                <a:solidFill>
                  <a:srgbClr val="000000"/>
                </a:solidFill>
                <a:latin typeface="Arial" panose="020B0604020202020204" pitchFamily="34" charset="0"/>
                <a:cs typeface="Arial" panose="020B0604020202020204" pitchFamily="34" charset="0"/>
              </a:rPr>
              <a:t>%</a:t>
            </a:r>
            <a:endParaRPr lang="en-US" sz="2400">
              <a:solidFill>
                <a:srgbClr val="000000"/>
              </a:solidFill>
              <a:latin typeface="Arial" panose="020B0604020202020204" pitchFamily="34" charset="0"/>
              <a:cs typeface="Arial" panose="020B0604020202020204" pitchFamily="34" charset="0"/>
            </a:endParaRPr>
          </a:p>
          <a:p>
            <a:pPr marL="0" indent="0">
              <a:buNone/>
            </a:pPr>
            <a:r>
              <a:rPr lang="en-US" sz="2400">
                <a:solidFill>
                  <a:srgbClr val="000000"/>
                </a:solidFill>
                <a:latin typeface="Arial" panose="020B0604020202020204" pitchFamily="34" charset="0"/>
                <a:cs typeface="Arial" panose="020B0604020202020204" pitchFamily="34" charset="0"/>
              </a:rPr>
              <a:t>Khả năng tái tạo mạch máu</a:t>
            </a:r>
          </a:p>
          <a:p>
            <a:r>
              <a:rPr lang="en-US" sz="2400">
                <a:solidFill>
                  <a:srgbClr val="000000"/>
                </a:solidFill>
                <a:latin typeface="Arial" panose="020B0604020202020204" pitchFamily="34" charset="0"/>
                <a:cs typeface="Arial" panose="020B0604020202020204" pitchFamily="34" charset="0"/>
              </a:rPr>
              <a:t>PPV: 93%</a:t>
            </a:r>
          </a:p>
          <a:p>
            <a:r>
              <a:rPr lang="en-US" sz="2400">
                <a:solidFill>
                  <a:srgbClr val="000000"/>
                </a:solidFill>
                <a:latin typeface="Arial" panose="020B0604020202020204" pitchFamily="34" charset="0"/>
                <a:cs typeface="Arial" panose="020B0604020202020204" pitchFamily="34" charset="0"/>
              </a:rPr>
              <a:t>NPV: 86%</a:t>
            </a:r>
          </a:p>
          <a:p>
            <a:r>
              <a:rPr lang="en-US" sz="2400">
                <a:solidFill>
                  <a:srgbClr val="000000"/>
                </a:solidFill>
                <a:latin typeface="Arial" panose="020B0604020202020204" pitchFamily="34" charset="0"/>
                <a:cs typeface="Arial" panose="020B0604020202020204" pitchFamily="34" charset="0"/>
              </a:rPr>
              <a:t>AC: 88%</a:t>
            </a:r>
            <a:endParaRPr lang="vi-VN" sz="2400">
              <a:solidFill>
                <a:srgbClr val="000000"/>
              </a:solidFill>
              <a:latin typeface="Arial" panose="020B0604020202020204" pitchFamily="34" charset="0"/>
              <a:cs typeface="Arial" panose="020B0604020202020204" pitchFamily="34" charset="0"/>
            </a:endParaRPr>
          </a:p>
          <a:p>
            <a:pPr marL="0" indent="0">
              <a:buNone/>
            </a:pPr>
            <a:endParaRPr lang="vi-VN"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FB4F81E-BC1B-BBE4-0EC4-CF76CBCBFF4B}"/>
              </a:ext>
            </a:extLst>
          </p:cNvPr>
          <p:cNvSpPr txBox="1"/>
          <p:nvPr/>
        </p:nvSpPr>
        <p:spPr>
          <a:xfrm>
            <a:off x="714027" y="6458857"/>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3000744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CT SCAN BỤNG CHẬU CÓ CẢN QUANG</a:t>
            </a:r>
          </a:p>
        </p:txBody>
      </p:sp>
      <p:sp>
        <p:nvSpPr>
          <p:cNvPr id="7" name="Content Placeholder 6">
            <a:extLst>
              <a:ext uri="{FF2B5EF4-FFF2-40B4-BE49-F238E27FC236}">
                <a16:creationId xmlns:a16="http://schemas.microsoft.com/office/drawing/2014/main" id="{7611447E-950E-65D5-A8B4-6CBCF11095CE}"/>
              </a:ext>
            </a:extLst>
          </p:cNvPr>
          <p:cNvSpPr>
            <a:spLocks noGrp="1"/>
          </p:cNvSpPr>
          <p:nvPr>
            <p:ph idx="1"/>
          </p:nvPr>
        </p:nvSpPr>
        <p:spPr/>
        <p:txBody>
          <a:bodyPr/>
          <a:lstStyle/>
          <a:p>
            <a:endParaRPr lang="en-US"/>
          </a:p>
        </p:txBody>
      </p:sp>
      <p:graphicFrame>
        <p:nvGraphicFramePr>
          <p:cNvPr id="8" name="Content Placeholder 3">
            <a:extLst>
              <a:ext uri="{FF2B5EF4-FFF2-40B4-BE49-F238E27FC236}">
                <a16:creationId xmlns:a16="http://schemas.microsoft.com/office/drawing/2014/main" id="{C86DD6CB-A9AE-BF63-A739-74FEF16339AD}"/>
              </a:ext>
            </a:extLst>
          </p:cNvPr>
          <p:cNvGraphicFramePr>
            <a:graphicFrameLocks/>
          </p:cNvGraphicFramePr>
          <p:nvPr>
            <p:extLst>
              <p:ext uri="{D42A27DB-BD31-4B8C-83A1-F6EECF244321}">
                <p14:modId xmlns:p14="http://schemas.microsoft.com/office/powerpoint/2010/main" val="3568308648"/>
              </p:ext>
            </p:extLst>
          </p:nvPr>
        </p:nvGraphicFramePr>
        <p:xfrm>
          <a:off x="349375" y="722787"/>
          <a:ext cx="11493250" cy="4874720"/>
        </p:xfrm>
        <a:graphic>
          <a:graphicData uri="http://schemas.openxmlformats.org/drawingml/2006/table">
            <a:tbl>
              <a:tblPr firstRow="1" firstCol="1" bandRow="1">
                <a:tableStyleId>{85BE263C-DBD7-4A20-BB59-AAB30ACAA65A}</a:tableStyleId>
              </a:tblPr>
              <a:tblGrid>
                <a:gridCol w="2318583">
                  <a:extLst>
                    <a:ext uri="{9D8B030D-6E8A-4147-A177-3AD203B41FA5}">
                      <a16:colId xmlns:a16="http://schemas.microsoft.com/office/drawing/2014/main" val="20000"/>
                    </a:ext>
                  </a:extLst>
                </a:gridCol>
                <a:gridCol w="4291517">
                  <a:extLst>
                    <a:ext uri="{9D8B030D-6E8A-4147-A177-3AD203B41FA5}">
                      <a16:colId xmlns:a16="http://schemas.microsoft.com/office/drawing/2014/main" val="20001"/>
                    </a:ext>
                  </a:extLst>
                </a:gridCol>
                <a:gridCol w="4883150">
                  <a:extLst>
                    <a:ext uri="{9D8B030D-6E8A-4147-A177-3AD203B41FA5}">
                      <a16:colId xmlns:a16="http://schemas.microsoft.com/office/drawing/2014/main" val="20002"/>
                    </a:ext>
                  </a:extLst>
                </a:gridCol>
              </a:tblGrid>
              <a:tr h="60910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gn="ctr">
                        <a:lnSpc>
                          <a:spcPct val="115000"/>
                        </a:lnSpc>
                        <a:spcBef>
                          <a:spcPts val="0"/>
                        </a:spcBef>
                        <a:spcAft>
                          <a:spcPts val="1000"/>
                        </a:spcAft>
                      </a:pPr>
                      <a:r>
                        <a:rPr lang="vi-VN" sz="1800">
                          <a:solidFill>
                            <a:schemeClr val="accent3">
                              <a:lumMod val="75000"/>
                            </a:schemeClr>
                          </a:solidFill>
                          <a:effectLst/>
                        </a:rPr>
                        <a:t>Khả năng phẫu thuật</a:t>
                      </a:r>
                      <a:endParaRPr lang="en-US" sz="1800">
                        <a:solidFill>
                          <a:schemeClr val="accent3">
                            <a:lumMod val="75000"/>
                          </a:schemeClr>
                        </a:solidFill>
                        <a:effectLst/>
                        <a:latin typeface="Arial"/>
                        <a:ea typeface="Arial"/>
                        <a:cs typeface="Times New Roman"/>
                      </a:endParaRPr>
                    </a:p>
                  </a:txBody>
                  <a:tcPr marL="60597" marR="60597" marT="0" marB="0"/>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gn="ctr">
                        <a:lnSpc>
                          <a:spcPct val="115000"/>
                        </a:lnSpc>
                        <a:spcBef>
                          <a:spcPts val="0"/>
                        </a:spcBef>
                        <a:spcAft>
                          <a:spcPts val="1000"/>
                        </a:spcAft>
                        <a:tabLst>
                          <a:tab pos="571500" algn="l"/>
                        </a:tabLst>
                      </a:pPr>
                      <a:r>
                        <a:rPr lang="vi-VN" sz="1800">
                          <a:solidFill>
                            <a:schemeClr val="accent3">
                              <a:lumMod val="75000"/>
                            </a:schemeClr>
                          </a:solidFill>
                          <a:effectLst/>
                        </a:rPr>
                        <a:t>Động mạch</a:t>
                      </a:r>
                      <a:endParaRPr lang="en-US" sz="1800">
                        <a:solidFill>
                          <a:schemeClr val="accent3">
                            <a:lumMod val="75000"/>
                          </a:schemeClr>
                        </a:solidFill>
                        <a:effectLst/>
                        <a:latin typeface="Arial"/>
                        <a:ea typeface="Arial"/>
                        <a:cs typeface="Times New Roman"/>
                      </a:endParaRPr>
                    </a:p>
                  </a:txBody>
                  <a:tcPr marL="60597" marR="60597" marT="0" marB="0"/>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gn="ctr">
                        <a:lnSpc>
                          <a:spcPct val="115000"/>
                        </a:lnSpc>
                        <a:spcBef>
                          <a:spcPts val="0"/>
                        </a:spcBef>
                        <a:spcAft>
                          <a:spcPts val="1000"/>
                        </a:spcAft>
                      </a:pPr>
                      <a:r>
                        <a:rPr lang="vi-VN" sz="1800">
                          <a:solidFill>
                            <a:schemeClr val="accent3">
                              <a:lumMod val="75000"/>
                            </a:schemeClr>
                          </a:solidFill>
                          <a:effectLst/>
                        </a:rPr>
                        <a:t>Tĩnh mạch</a:t>
                      </a:r>
                      <a:endParaRPr lang="en-US" sz="1800">
                        <a:solidFill>
                          <a:schemeClr val="accent3">
                            <a:lumMod val="75000"/>
                          </a:schemeClr>
                        </a:solidFill>
                        <a:effectLst/>
                        <a:latin typeface="Arial"/>
                        <a:ea typeface="Arial"/>
                        <a:cs typeface="Times New Roman"/>
                      </a:endParaRPr>
                    </a:p>
                  </a:txBody>
                  <a:tcPr marL="60597" marR="60597" marT="0" marB="0"/>
                </a:tc>
                <a:extLst>
                  <a:ext uri="{0D108BD9-81ED-4DB2-BD59-A6C34878D82A}">
                    <a16:rowId xmlns:a16="http://schemas.microsoft.com/office/drawing/2014/main" val="10000"/>
                  </a:ext>
                </a:extLst>
              </a:tr>
              <a:tr h="851596">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gn="ctr">
                        <a:lnSpc>
                          <a:spcPct val="115000"/>
                        </a:lnSpc>
                        <a:spcBef>
                          <a:spcPts val="0"/>
                        </a:spcBef>
                        <a:spcAft>
                          <a:spcPts val="1000"/>
                        </a:spcAft>
                      </a:pPr>
                      <a:r>
                        <a:rPr lang="vi-VN" sz="1800">
                          <a:effectLst/>
                        </a:rPr>
                        <a:t>Cắt bỏ được</a:t>
                      </a:r>
                      <a:endParaRPr lang="en-US" sz="1800">
                        <a:effectLst/>
                        <a:latin typeface="Arial"/>
                        <a:ea typeface="Arial"/>
                        <a:cs typeface="Times New Roman"/>
                      </a:endParaRPr>
                    </a:p>
                  </a:txBody>
                  <a:tcPr marL="60597" marR="60597" marT="0" marB="0"/>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just">
                        <a:lnSpc>
                          <a:spcPct val="115000"/>
                        </a:lnSpc>
                        <a:spcBef>
                          <a:spcPts val="0"/>
                        </a:spcBef>
                        <a:spcAft>
                          <a:spcPts val="1000"/>
                        </a:spcAft>
                      </a:pPr>
                      <a:r>
                        <a:rPr lang="vi-VN" sz="1800">
                          <a:effectLst/>
                        </a:rPr>
                        <a:t>Không xâm lấn động mạch (ĐM thân tạng, ĐM MMTT, ĐM gan chung)</a:t>
                      </a:r>
                      <a:endParaRPr lang="en-US" sz="1800">
                        <a:effectLst/>
                        <a:latin typeface="Arial"/>
                        <a:ea typeface="Arial"/>
                        <a:cs typeface="Times New Roman"/>
                      </a:endParaRPr>
                    </a:p>
                  </a:txBody>
                  <a:tcPr marL="60597" marR="60597" marT="0" marB="0"/>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just">
                        <a:lnSpc>
                          <a:spcPct val="115000"/>
                        </a:lnSpc>
                        <a:spcBef>
                          <a:spcPts val="0"/>
                        </a:spcBef>
                        <a:spcAft>
                          <a:spcPts val="1000"/>
                        </a:spcAft>
                      </a:pPr>
                      <a:r>
                        <a:rPr lang="vi-VN" sz="1800">
                          <a:effectLst/>
                        </a:rPr>
                        <a:t>Không xâm lấn TM MMTT hay TMC, có  xâm lấn nhưng chu vi tiếp xúc không liên tục &lt; 180</a:t>
                      </a:r>
                      <a:r>
                        <a:rPr lang="vi-VN" sz="1800" baseline="30000">
                          <a:effectLst/>
                        </a:rPr>
                        <a:t>o</a:t>
                      </a:r>
                      <a:endParaRPr lang="en-US" sz="1800">
                        <a:effectLst/>
                        <a:latin typeface="Arial"/>
                        <a:ea typeface="Arial"/>
                        <a:cs typeface="Times New Roman"/>
                      </a:endParaRPr>
                    </a:p>
                  </a:txBody>
                  <a:tcPr marL="60597" marR="60597" marT="0" marB="0"/>
                </a:tc>
                <a:extLst>
                  <a:ext uri="{0D108BD9-81ED-4DB2-BD59-A6C34878D82A}">
                    <a16:rowId xmlns:a16="http://schemas.microsoft.com/office/drawing/2014/main" val="10001"/>
                  </a:ext>
                </a:extLst>
              </a:tr>
              <a:tr h="147599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gn="ctr">
                        <a:lnSpc>
                          <a:spcPct val="115000"/>
                        </a:lnSpc>
                        <a:spcBef>
                          <a:spcPts val="0"/>
                        </a:spcBef>
                        <a:spcAft>
                          <a:spcPts val="1000"/>
                        </a:spcAft>
                      </a:pPr>
                      <a:r>
                        <a:rPr lang="vi-VN" sz="1800">
                          <a:effectLst/>
                        </a:rPr>
                        <a:t>Bờ cắt còn tế bào ác tính</a:t>
                      </a:r>
                      <a:endParaRPr lang="en-US" sz="1800">
                        <a:effectLst/>
                        <a:latin typeface="Arial"/>
                        <a:ea typeface="Arial"/>
                        <a:cs typeface="Times New Roman"/>
                      </a:endParaRPr>
                    </a:p>
                  </a:txBody>
                  <a:tcPr marL="60597" marR="60597" marT="0" marB="0"/>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just">
                        <a:lnSpc>
                          <a:spcPct val="115000"/>
                        </a:lnSpc>
                        <a:spcBef>
                          <a:spcPts val="0"/>
                        </a:spcBef>
                        <a:spcAft>
                          <a:spcPts val="1000"/>
                        </a:spcAft>
                      </a:pPr>
                      <a:r>
                        <a:rPr lang="vi-VN" sz="1800">
                          <a:effectLst/>
                        </a:rPr>
                        <a:t>Xâm lấn ĐM gan chung nhưng không xâm lấn động mạch thân tạng.</a:t>
                      </a:r>
                      <a:endParaRPr lang="en-US" sz="1800">
                        <a:effectLst/>
                      </a:endParaRPr>
                    </a:p>
                    <a:p>
                      <a:pPr marL="0" marR="0" algn="just">
                        <a:lnSpc>
                          <a:spcPct val="115000"/>
                        </a:lnSpc>
                        <a:spcBef>
                          <a:spcPts val="0"/>
                        </a:spcBef>
                        <a:spcAft>
                          <a:spcPts val="1000"/>
                        </a:spcAft>
                      </a:pPr>
                      <a:r>
                        <a:rPr lang="vi-VN" sz="1800">
                          <a:effectLst/>
                        </a:rPr>
                        <a:t>Xâm lấn ĐM MTTT ≤ 180</a:t>
                      </a:r>
                      <a:r>
                        <a:rPr lang="vi-VN" sz="1800" baseline="30000">
                          <a:effectLst/>
                        </a:rPr>
                        <a:t>o</a:t>
                      </a:r>
                      <a:endParaRPr lang="en-US" sz="1800">
                        <a:effectLst/>
                        <a:latin typeface="Arial"/>
                        <a:ea typeface="Arial"/>
                        <a:cs typeface="Times New Roman"/>
                      </a:endParaRPr>
                    </a:p>
                  </a:txBody>
                  <a:tcPr marL="60597" marR="60597" marT="0" marB="0"/>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just">
                        <a:lnSpc>
                          <a:spcPct val="115000"/>
                        </a:lnSpc>
                        <a:spcBef>
                          <a:spcPts val="0"/>
                        </a:spcBef>
                        <a:spcAft>
                          <a:spcPts val="1000"/>
                        </a:spcAft>
                      </a:pPr>
                      <a:r>
                        <a:rPr lang="vi-VN" sz="1800">
                          <a:effectLst/>
                        </a:rPr>
                        <a:t>Xâm lấn TM MTTT hay TMC &gt; 180</a:t>
                      </a:r>
                      <a:r>
                        <a:rPr lang="vi-VN" sz="1800" baseline="30000">
                          <a:effectLst/>
                        </a:rPr>
                        <a:t>o</a:t>
                      </a:r>
                      <a:r>
                        <a:rPr lang="vi-VN" sz="1800">
                          <a:effectLst/>
                        </a:rPr>
                        <a:t>, hay xâm lấn ≤ 180</a:t>
                      </a:r>
                      <a:r>
                        <a:rPr lang="vi-VN" sz="1800" baseline="30000">
                          <a:effectLst/>
                        </a:rPr>
                        <a:t>o</a:t>
                      </a:r>
                      <a:r>
                        <a:rPr lang="vi-VN" sz="1800">
                          <a:effectLst/>
                        </a:rPr>
                        <a:t> kèm chu vi tiếp xúc không liên tục hay có huyết khối nhưng có thể cắt bỏ và tạo hình.</a:t>
                      </a:r>
                      <a:endParaRPr lang="en-US" sz="1800">
                        <a:effectLst/>
                      </a:endParaRPr>
                    </a:p>
                    <a:p>
                      <a:pPr marL="0" marR="0" algn="just">
                        <a:lnSpc>
                          <a:spcPct val="115000"/>
                        </a:lnSpc>
                        <a:spcBef>
                          <a:spcPts val="0"/>
                        </a:spcBef>
                        <a:spcAft>
                          <a:spcPts val="1000"/>
                        </a:spcAft>
                      </a:pPr>
                      <a:r>
                        <a:rPr lang="vi-VN" sz="1800">
                          <a:effectLst/>
                        </a:rPr>
                        <a:t>Xâm lấn TM chủ dưới</a:t>
                      </a:r>
                      <a:endParaRPr lang="en-US" sz="1800">
                        <a:effectLst/>
                        <a:latin typeface="Arial"/>
                        <a:ea typeface="Arial"/>
                        <a:cs typeface="Times New Roman"/>
                      </a:endParaRPr>
                    </a:p>
                  </a:txBody>
                  <a:tcPr marL="60597" marR="60597" marT="0" marB="0"/>
                </a:tc>
                <a:extLst>
                  <a:ext uri="{0D108BD9-81ED-4DB2-BD59-A6C34878D82A}">
                    <a16:rowId xmlns:a16="http://schemas.microsoft.com/office/drawing/2014/main" val="10002"/>
                  </a:ext>
                </a:extLst>
              </a:tr>
              <a:tr h="170356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gn="ctr">
                        <a:lnSpc>
                          <a:spcPct val="115000"/>
                        </a:lnSpc>
                        <a:spcBef>
                          <a:spcPts val="0"/>
                        </a:spcBef>
                        <a:spcAft>
                          <a:spcPts val="1000"/>
                        </a:spcAft>
                      </a:pPr>
                      <a:r>
                        <a:rPr lang="vi-VN" sz="1800">
                          <a:effectLst/>
                        </a:rPr>
                        <a:t>Không cắt được</a:t>
                      </a:r>
                      <a:endParaRPr lang="en-US" sz="1800">
                        <a:effectLst/>
                        <a:latin typeface="Arial"/>
                        <a:ea typeface="Arial"/>
                        <a:cs typeface="Times New Roman"/>
                      </a:endParaRPr>
                    </a:p>
                  </a:txBody>
                  <a:tcPr marL="60597" marR="60597" marT="0" marB="0"/>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just">
                        <a:lnSpc>
                          <a:spcPct val="115000"/>
                        </a:lnSpc>
                        <a:spcBef>
                          <a:spcPts val="0"/>
                        </a:spcBef>
                        <a:spcAft>
                          <a:spcPts val="1000"/>
                        </a:spcAft>
                      </a:pPr>
                      <a:r>
                        <a:rPr lang="vi-VN" sz="1800">
                          <a:effectLst/>
                        </a:rPr>
                        <a:t>Di căn xa (bao gồm di căn nhóm hạch ngoài vùng)</a:t>
                      </a:r>
                      <a:endParaRPr lang="en-US" sz="1800">
                        <a:effectLst/>
                      </a:endParaRPr>
                    </a:p>
                    <a:p>
                      <a:pPr marL="0" marR="0" algn="just">
                        <a:lnSpc>
                          <a:spcPct val="115000"/>
                        </a:lnSpc>
                        <a:spcBef>
                          <a:spcPts val="0"/>
                        </a:spcBef>
                        <a:spcAft>
                          <a:spcPts val="1000"/>
                        </a:spcAft>
                      </a:pPr>
                      <a:r>
                        <a:rPr lang="vi-VN" sz="1800">
                          <a:effectLst/>
                        </a:rPr>
                        <a:t>Xâm lấn ĐM MTTT &gt; 180</a:t>
                      </a:r>
                      <a:r>
                        <a:rPr lang="vi-VN" sz="1800" baseline="30000">
                          <a:effectLst/>
                        </a:rPr>
                        <a:t>o</a:t>
                      </a:r>
                      <a:endParaRPr lang="en-US" sz="1800">
                        <a:effectLst/>
                      </a:endParaRPr>
                    </a:p>
                    <a:p>
                      <a:pPr marL="0" marR="0" algn="just">
                        <a:lnSpc>
                          <a:spcPct val="115000"/>
                        </a:lnSpc>
                        <a:spcBef>
                          <a:spcPts val="0"/>
                        </a:spcBef>
                        <a:spcAft>
                          <a:spcPts val="1000"/>
                        </a:spcAft>
                      </a:pPr>
                      <a:r>
                        <a:rPr lang="vi-VN" sz="1800">
                          <a:effectLst/>
                        </a:rPr>
                        <a:t>Xâm lấn ĐM thân tạng &gt; 180</a:t>
                      </a:r>
                      <a:r>
                        <a:rPr lang="vi-VN" sz="1800" baseline="30000">
                          <a:effectLst/>
                        </a:rPr>
                        <a:t>o</a:t>
                      </a:r>
                      <a:endParaRPr lang="en-US" sz="1800">
                        <a:effectLst/>
                      </a:endParaRPr>
                    </a:p>
                    <a:p>
                      <a:pPr marL="0" marR="0" algn="just">
                        <a:lnSpc>
                          <a:spcPct val="115000"/>
                        </a:lnSpc>
                        <a:spcBef>
                          <a:spcPts val="0"/>
                        </a:spcBef>
                        <a:spcAft>
                          <a:spcPts val="1000"/>
                        </a:spcAft>
                      </a:pPr>
                      <a:r>
                        <a:rPr lang="vi-VN" sz="1800">
                          <a:effectLst/>
                        </a:rPr>
                        <a:t>Xâm lấn nhánh ĐM hỗng tràng đầu tiên</a:t>
                      </a:r>
                      <a:endParaRPr lang="en-US" sz="1800">
                        <a:effectLst/>
                        <a:latin typeface="Arial"/>
                        <a:ea typeface="Arial"/>
                        <a:cs typeface="Times New Roman"/>
                      </a:endParaRPr>
                    </a:p>
                  </a:txBody>
                  <a:tcPr marL="60597" marR="60597" marT="0" marB="0"/>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just">
                        <a:lnSpc>
                          <a:spcPct val="115000"/>
                        </a:lnSpc>
                        <a:spcBef>
                          <a:spcPts val="0"/>
                        </a:spcBef>
                        <a:spcAft>
                          <a:spcPts val="1000"/>
                        </a:spcAft>
                      </a:pPr>
                      <a:r>
                        <a:rPr lang="vi-VN" sz="1800">
                          <a:effectLst/>
                        </a:rPr>
                        <a:t>Không thể tạo hình TM MMTT hay TMC do u xâm lấn hay thuyến tắc.</a:t>
                      </a:r>
                      <a:endParaRPr lang="en-US" sz="1800">
                        <a:effectLst/>
                      </a:endParaRPr>
                    </a:p>
                    <a:p>
                      <a:pPr marL="0" marR="0" algn="just">
                        <a:lnSpc>
                          <a:spcPct val="115000"/>
                        </a:lnSpc>
                        <a:spcBef>
                          <a:spcPts val="0"/>
                        </a:spcBef>
                        <a:spcAft>
                          <a:spcPts val="1000"/>
                        </a:spcAft>
                      </a:pPr>
                      <a:r>
                        <a:rPr lang="vi-VN" sz="1800">
                          <a:effectLst/>
                        </a:rPr>
                        <a:t>Xâm lấn hầu hết đoạn đầu của nhánh TM hỗng tràng đầu tiên.</a:t>
                      </a:r>
                      <a:endParaRPr lang="en-US" sz="1800">
                        <a:effectLst/>
                        <a:latin typeface="Arial"/>
                        <a:ea typeface="Arial"/>
                        <a:cs typeface="Times New Roman"/>
                      </a:endParaRPr>
                    </a:p>
                  </a:txBody>
                  <a:tcPr marL="60597" marR="60597" marT="0" marB="0"/>
                </a:tc>
                <a:extLst>
                  <a:ext uri="{0D108BD9-81ED-4DB2-BD59-A6C34878D82A}">
                    <a16:rowId xmlns:a16="http://schemas.microsoft.com/office/drawing/2014/main" val="10003"/>
                  </a:ext>
                </a:extLst>
              </a:tr>
            </a:tbl>
          </a:graphicData>
        </a:graphic>
      </p:graphicFrame>
      <p:sp>
        <p:nvSpPr>
          <p:cNvPr id="9" name="TextBox 6">
            <a:extLst>
              <a:ext uri="{FF2B5EF4-FFF2-40B4-BE49-F238E27FC236}">
                <a16:creationId xmlns:a16="http://schemas.microsoft.com/office/drawing/2014/main" id="{44F08156-E7C3-B623-3C7F-840AAD113EC3}"/>
              </a:ext>
            </a:extLst>
          </p:cNvPr>
          <p:cNvSpPr txBox="1">
            <a:spLocks noChangeArrowheads="1"/>
          </p:cNvSpPr>
          <p:nvPr/>
        </p:nvSpPr>
        <p:spPr bwMode="auto">
          <a:xfrm>
            <a:off x="655638" y="5983288"/>
            <a:ext cx="11318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457200" rtl="0" eaLnBrk="1" fontAlgn="auto" latinLnBrk="0" hangingPunct="1">
              <a:lnSpc>
                <a:spcPct val="100000"/>
              </a:lnSpc>
              <a:spcBef>
                <a:spcPct val="0"/>
              </a:spcBef>
              <a:spcAft>
                <a:spcPts val="0"/>
              </a:spcAft>
              <a:buClrTx/>
              <a:buSzTx/>
              <a:buFontTx/>
              <a:buNone/>
              <a:tabLst/>
              <a:defRPr/>
            </a:pPr>
            <a:r>
              <a:rPr kumimoji="0" lang="en-US" altLang="en-US" sz="1200" b="0" i="1" u="none" strike="noStrike" kern="1200" cap="none" spc="0" normalizeH="0" baseline="0" noProof="0">
                <a:ln>
                  <a:noFill/>
                </a:ln>
                <a:solidFill>
                  <a:srgbClr val="000000"/>
                </a:solidFill>
                <a:effectLst/>
                <a:uLnTx/>
                <a:uFillTx/>
                <a:latin typeface="Arial" panose="020B0604020202020204" pitchFamily="34" charset="0"/>
                <a:ea typeface="+mn-ea"/>
                <a:cs typeface="+mn-cs"/>
              </a:rPr>
              <a:t>(1) </a:t>
            </a:r>
            <a:r>
              <a:rPr kumimoji="0" lang="vi-VN" altLang="en-US" sz="1200" b="0" i="1" u="none" strike="noStrike" kern="1200" cap="none" spc="0" normalizeH="0" baseline="0" noProof="0">
                <a:ln>
                  <a:noFill/>
                </a:ln>
                <a:solidFill>
                  <a:srgbClr val="000000"/>
                </a:solidFill>
                <a:effectLst/>
                <a:uLnTx/>
                <a:uFillTx/>
                <a:latin typeface="Arial" panose="020B0604020202020204" pitchFamily="34" charset="0"/>
                <a:ea typeface="+mn-ea"/>
                <a:cs typeface="+mn-cs"/>
              </a:rPr>
              <a:t>NCCN guidelines (2015), "Pancreatic adenocarcinoma". 2.2015</a:t>
            </a:r>
            <a:endParaRPr kumimoji="0" lang="en-US" altLang="en-US" sz="1200" b="0" i="1"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ct val="0"/>
              </a:spcBef>
              <a:spcAft>
                <a:spcPts val="0"/>
              </a:spcAft>
              <a:buClrTx/>
              <a:buSzTx/>
              <a:buFontTx/>
              <a:buNone/>
              <a:tabLst/>
              <a:defRPr/>
            </a:pPr>
            <a:r>
              <a:rPr kumimoji="0" lang="en-US" altLang="en-US" sz="1200" b="0" i="1" u="none" strike="noStrike" kern="1200" cap="none" spc="0" normalizeH="0" baseline="0" noProof="0">
                <a:ln>
                  <a:noFill/>
                </a:ln>
                <a:solidFill>
                  <a:srgbClr val="000000"/>
                </a:solidFill>
                <a:effectLst/>
                <a:uLnTx/>
                <a:uFillTx/>
                <a:latin typeface="Arial" panose="020B0604020202020204" pitchFamily="34" charset="0"/>
                <a:ea typeface="+mn-ea"/>
                <a:cs typeface="+mn-cs"/>
              </a:rPr>
              <a:t>(2) Carlos Valls và các cộng sự. (2002), "Dual-Phase Helical CT of Pancreatic Adenocarcinoma", American Journal of Roentgenology. 178(4), tr. 821-826</a:t>
            </a:r>
          </a:p>
          <a:p>
            <a:pPr marL="0" marR="0" lvl="0" indent="0" algn="just" defTabSz="457200" rtl="0" eaLnBrk="1" fontAlgn="auto" latinLnBrk="0" hangingPunct="1">
              <a:lnSpc>
                <a:spcPct val="100000"/>
              </a:lnSpc>
              <a:spcBef>
                <a:spcPct val="0"/>
              </a:spcBef>
              <a:spcAft>
                <a:spcPts val="0"/>
              </a:spcAft>
              <a:buClrTx/>
              <a:buSzTx/>
              <a:buFontTx/>
              <a:buNone/>
              <a:tabLst/>
              <a:defRPr/>
            </a:pPr>
            <a:r>
              <a:rPr kumimoji="0" lang="en-US" altLang="en-US" sz="1200" b="0" i="1" u="none" strike="noStrike" kern="1200" cap="none" spc="0" normalizeH="0" baseline="0" noProof="0">
                <a:ln>
                  <a:noFill/>
                </a:ln>
                <a:solidFill>
                  <a:srgbClr val="000000"/>
                </a:solidFill>
                <a:effectLst/>
                <a:uLnTx/>
                <a:uFillTx/>
                <a:latin typeface="Arial" panose="020B0604020202020204" pitchFamily="34" charset="0"/>
                <a:ea typeface="+mn-ea"/>
                <a:cs typeface="+mn-cs"/>
              </a:rPr>
              <a:t>(3) Daniel T. Pham và các cộng sự. (2009), "Evaluation of Periampullary Pathology With CT Volumetric Oblique Coronal Reformations", American Journal of Roentgenology. 193(3), tr. W202-W208</a:t>
            </a:r>
          </a:p>
        </p:txBody>
      </p:sp>
    </p:spTree>
    <p:extLst>
      <p:ext uri="{BB962C8B-B14F-4D97-AF65-F5344CB8AC3E}">
        <p14:creationId xmlns:p14="http://schemas.microsoft.com/office/powerpoint/2010/main" val="2872195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SIÊU ÂM NỘI SOI - Endoscopic ultrasound (</a:t>
            </a:r>
            <a:r>
              <a:rPr kumimoji="0" lang="en-US" sz="2500" b="1" i="0" u="none" strike="noStrike" kern="1200" cap="all" spc="200" normalizeH="0" baseline="0" noProof="0">
                <a:ln>
                  <a:noFill/>
                </a:ln>
                <a:solidFill>
                  <a:srgbClr val="C96731">
                    <a:lumMod val="75000"/>
                  </a:srgbClr>
                </a:solidFill>
                <a:effectLst/>
                <a:uLnTx/>
                <a:uFillTx/>
                <a:latin typeface="Cambria" panose="02040503050406030204" pitchFamily="18" charset="0"/>
                <a:ea typeface="+mj-ea"/>
                <a:cs typeface="+mj-cs"/>
              </a:rPr>
              <a:t>EUS</a:t>
            </a: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0" indent="0">
              <a:buNone/>
            </a:pPr>
            <a:r>
              <a:rPr lang="en-US" sz="2400" b="1">
                <a:solidFill>
                  <a:srgbClr val="000000"/>
                </a:solidFill>
                <a:latin typeface="Arial" panose="020B0604020202020204" pitchFamily="34" charset="0"/>
                <a:cs typeface="Arial" panose="020B0604020202020204" pitchFamily="34" charset="0"/>
              </a:rPr>
              <a:t>Ưu điểm</a:t>
            </a:r>
          </a:p>
          <a:p>
            <a:pPr marL="457200" indent="-457200">
              <a:buFont typeface="+mj-lt"/>
              <a:buAutoNum type="arabicPeriod"/>
            </a:pPr>
            <a:r>
              <a:rPr lang="vi-VN" sz="2400">
                <a:solidFill>
                  <a:srgbClr val="000000"/>
                </a:solidFill>
                <a:latin typeface="Arial" panose="020B0604020202020204" pitchFamily="34" charset="0"/>
                <a:cs typeface="Arial" panose="020B0604020202020204" pitchFamily="34" charset="0"/>
              </a:rPr>
              <a:t>Đánh giá xâm lấn mạch máu</a:t>
            </a:r>
            <a:r>
              <a:rPr lang="en-US" sz="2400">
                <a:solidFill>
                  <a:srgbClr val="000000"/>
                </a:solidFill>
                <a:latin typeface="Arial" panose="020B0604020202020204" pitchFamily="34" charset="0"/>
                <a:cs typeface="Arial" panose="020B0604020202020204" pitchFamily="34" charset="0"/>
              </a:rPr>
              <a:t>,</a:t>
            </a:r>
            <a:r>
              <a:rPr lang="vi-VN" sz="2400">
                <a:solidFill>
                  <a:srgbClr val="000000"/>
                </a:solidFill>
                <a:latin typeface="Arial" panose="020B0604020202020204" pitchFamily="34" charset="0"/>
                <a:cs typeface="Arial" panose="020B0604020202020204" pitchFamily="34" charset="0"/>
              </a:rPr>
              <a:t> di căn hạch tốt hơn CT</a:t>
            </a:r>
            <a:endParaRPr lang="en-US" sz="2400">
              <a:solidFill>
                <a:srgbClr val="000000"/>
              </a:solidFill>
              <a:latin typeface="Arial" panose="020B0604020202020204" pitchFamily="34" charset="0"/>
              <a:cs typeface="Arial" panose="020B0604020202020204" pitchFamily="34" charset="0"/>
            </a:endParaRPr>
          </a:p>
          <a:p>
            <a:pPr marL="457200" indent="-457200">
              <a:buFont typeface="+mj-lt"/>
              <a:buAutoNum type="arabicPeriod"/>
            </a:pPr>
            <a:r>
              <a:rPr lang="en-US" sz="2400">
                <a:solidFill>
                  <a:srgbClr val="000000"/>
                </a:solidFill>
                <a:latin typeface="Arial" panose="020B0604020202020204" pitchFamily="34" charset="0"/>
                <a:cs typeface="Arial" panose="020B0604020202020204" pitchFamily="34" charset="0"/>
              </a:rPr>
              <a:t>Khảo sát được khối u</a:t>
            </a:r>
            <a:r>
              <a:rPr lang="vi-VN" sz="2400">
                <a:solidFill>
                  <a:srgbClr val="000000"/>
                </a:solidFill>
                <a:latin typeface="Arial" panose="020B0604020202020204" pitchFamily="34" charset="0"/>
                <a:cs typeface="Arial" panose="020B0604020202020204" pitchFamily="34" charset="0"/>
              </a:rPr>
              <a:t> dưới 2 cm</a:t>
            </a:r>
            <a:r>
              <a:rPr lang="en-US" sz="2400">
                <a:solidFill>
                  <a:srgbClr val="000000"/>
                </a:solidFill>
                <a:latin typeface="Arial" panose="020B0604020202020204" pitchFamily="34" charset="0"/>
                <a:cs typeface="Arial" panose="020B0604020202020204" pitchFamily="34" charset="0"/>
              </a:rPr>
              <a:t> mà CT scan có thể bỏ sót.</a:t>
            </a:r>
            <a:endParaRPr lang="vi-VN" sz="2400">
              <a:solidFill>
                <a:srgbClr val="000000"/>
              </a:solidFill>
              <a:latin typeface="Arial" panose="020B0604020202020204" pitchFamily="34" charset="0"/>
              <a:cs typeface="Arial" panose="020B0604020202020204" pitchFamily="34" charset="0"/>
            </a:endParaRPr>
          </a:p>
          <a:p>
            <a:pPr marL="457200" indent="-457200">
              <a:buFont typeface="+mj-lt"/>
              <a:buAutoNum type="arabicPeriod"/>
            </a:pPr>
            <a:r>
              <a:rPr lang="vi-VN" sz="2400">
                <a:solidFill>
                  <a:srgbClr val="000000"/>
                </a:solidFill>
                <a:latin typeface="Arial" panose="020B0604020202020204" pitchFamily="34" charset="0"/>
                <a:cs typeface="Arial" panose="020B0604020202020204" pitchFamily="34" charset="0"/>
              </a:rPr>
              <a:t>Có thể sinh thiết làm mô bệnh học trước mổ (EUS – FNA)</a:t>
            </a:r>
            <a:endParaRPr lang="vi-VN" sz="2200">
              <a:solidFill>
                <a:srgbClr val="000000"/>
              </a:solidFill>
              <a:latin typeface="Arial" panose="020B0604020202020204" pitchFamily="34" charset="0"/>
              <a:cs typeface="Arial" panose="020B0604020202020204" pitchFamily="34" charset="0"/>
            </a:endParaRPr>
          </a:p>
          <a:p>
            <a:pPr marL="0" indent="0">
              <a:buNone/>
            </a:pPr>
            <a:r>
              <a:rPr lang="en-US" sz="2400" b="1">
                <a:solidFill>
                  <a:srgbClr val="000000"/>
                </a:solidFill>
                <a:latin typeface="Arial" panose="020B0604020202020204" pitchFamily="34" charset="0"/>
                <a:cs typeface="Arial" panose="020B0604020202020204" pitchFamily="34" charset="0"/>
              </a:rPr>
              <a:t>Hạn chế: </a:t>
            </a:r>
          </a:p>
          <a:p>
            <a:r>
              <a:rPr lang="vi-VN" sz="2400">
                <a:solidFill>
                  <a:srgbClr val="000000"/>
                </a:solidFill>
                <a:latin typeface="Arial" panose="020B0604020202020204" pitchFamily="34" charset="0"/>
                <a:cs typeface="Arial" panose="020B0604020202020204" pitchFamily="34" charset="0"/>
              </a:rPr>
              <a:t>Phụ thuộc người thực hiện</a:t>
            </a:r>
            <a:endParaRPr lang="en-US" sz="2400">
              <a:solidFill>
                <a:srgbClr val="000000"/>
              </a:solidFill>
              <a:latin typeface="Arial" panose="020B0604020202020204" pitchFamily="34" charset="0"/>
              <a:cs typeface="Arial" panose="020B0604020202020204" pitchFamily="34" charset="0"/>
            </a:endParaRPr>
          </a:p>
          <a:p>
            <a:r>
              <a:rPr lang="en-US" sz="2400">
                <a:solidFill>
                  <a:srgbClr val="000000"/>
                </a:solidFill>
                <a:latin typeface="Arial" panose="020B0604020202020204" pitchFamily="34" charset="0"/>
                <a:cs typeface="Arial" panose="020B0604020202020204" pitchFamily="34" charset="0"/>
              </a:rPr>
              <a:t>Xâm lấn, nguy cơ gây biến chứng: chảy máu, thủng tá tràng, viêm tuỵ (0.1-1%)</a:t>
            </a:r>
            <a:endParaRPr lang="vi-VN"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EF87248-7E2A-7B65-3E4F-83593A9B6567}"/>
              </a:ext>
            </a:extLst>
          </p:cNvPr>
          <p:cNvSpPr txBox="1"/>
          <p:nvPr/>
        </p:nvSpPr>
        <p:spPr>
          <a:xfrm>
            <a:off x="714027" y="6458857"/>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16301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Tổng quan</a:t>
            </a:r>
          </a:p>
        </p:txBody>
      </p:sp>
      <p:sp>
        <p:nvSpPr>
          <p:cNvPr id="3" name="Chỗ dành sẵn cho Nội dung 2">
            <a:extLst>
              <a:ext uri="{FF2B5EF4-FFF2-40B4-BE49-F238E27FC236}">
                <a16:creationId xmlns:a16="http://schemas.microsoft.com/office/drawing/2014/main" id="{C106F18F-3C60-736E-0CD6-859DBAF99D23}"/>
              </a:ext>
            </a:extLst>
          </p:cNvPr>
          <p:cNvSpPr>
            <a:spLocks noGrp="1"/>
          </p:cNvSpPr>
          <p:nvPr>
            <p:ph idx="1"/>
          </p:nvPr>
        </p:nvSpPr>
        <p:spPr>
          <a:xfrm>
            <a:off x="578571" y="669698"/>
            <a:ext cx="5565550" cy="4023359"/>
          </a:xfrm>
          <a:ln>
            <a:solidFill>
              <a:schemeClr val="accent2">
                <a:lumMod val="60000"/>
                <a:lumOff val="40000"/>
              </a:schemeClr>
            </a:solidFill>
          </a:ln>
        </p:spPr>
        <p:txBody>
          <a:bodyPr>
            <a:normAutofit/>
          </a:bodyPr>
          <a:lstStyle/>
          <a:p>
            <a:r>
              <a:rPr lang="vi-VN" sz="2400">
                <a:latin typeface="Arial" panose="020B0604020202020204" pitchFamily="34" charset="0"/>
                <a:cs typeface="Arial" panose="020B0604020202020204" pitchFamily="34" charset="0"/>
              </a:rPr>
              <a:t>Nhú tá lớn, r#2cm</a:t>
            </a:r>
          </a:p>
          <a:p>
            <a:r>
              <a:rPr lang="vi-VN" sz="2400">
                <a:latin typeface="Arial" panose="020B0604020202020204" pitchFamily="34" charset="0"/>
                <a:cs typeface="Arial" panose="020B0604020202020204" pitchFamily="34" charset="0"/>
              </a:rPr>
              <a:t>Gồm 4 loại:</a:t>
            </a:r>
          </a:p>
          <a:p>
            <a:pPr marL="685800" lvl="1" indent="-457200">
              <a:buFont typeface="+mj-lt"/>
              <a:buAutoNum type="arabicPeriod"/>
            </a:pPr>
            <a:r>
              <a:rPr lang="vi-VN" sz="2200">
                <a:latin typeface="Arial" panose="020B0604020202020204" pitchFamily="34" charset="0"/>
                <a:cs typeface="Arial" panose="020B0604020202020204" pitchFamily="34" charset="0"/>
              </a:rPr>
              <a:t>Ung thư đầu tụy (40-60%)</a:t>
            </a:r>
          </a:p>
          <a:p>
            <a:pPr marL="685800" lvl="1" indent="-457200">
              <a:buFont typeface="+mj-lt"/>
              <a:buAutoNum type="arabicPeriod"/>
            </a:pPr>
            <a:r>
              <a:rPr lang="vi-VN" sz="2200">
                <a:latin typeface="Arial" panose="020B0604020202020204" pitchFamily="34" charset="0"/>
                <a:cs typeface="Arial" panose="020B0604020202020204" pitchFamily="34" charset="0"/>
              </a:rPr>
              <a:t>Ung thư bóng vater (10-20%)</a:t>
            </a:r>
          </a:p>
          <a:p>
            <a:pPr marL="685800" lvl="1" indent="-457200">
              <a:buFont typeface="+mj-lt"/>
              <a:buAutoNum type="arabicPeriod"/>
            </a:pPr>
            <a:r>
              <a:rPr lang="vi-VN" sz="2200">
                <a:latin typeface="Arial" panose="020B0604020202020204" pitchFamily="34" charset="0"/>
                <a:cs typeface="Arial" panose="020B0604020202020204" pitchFamily="34" charset="0"/>
              </a:rPr>
              <a:t>Ung thư đoạn cuối OMC (10%)</a:t>
            </a:r>
          </a:p>
          <a:p>
            <a:pPr marL="685800" lvl="1" indent="-457200">
              <a:buFont typeface="+mj-lt"/>
              <a:buAutoNum type="arabicPeriod"/>
            </a:pPr>
            <a:r>
              <a:rPr lang="vi-VN" sz="2200">
                <a:latin typeface="Arial" panose="020B0604020202020204" pitchFamily="34" charset="0"/>
                <a:cs typeface="Arial" panose="020B0604020202020204" pitchFamily="34" charset="0"/>
              </a:rPr>
              <a:t>Ung thư tá tràng (5-10%)</a:t>
            </a:r>
          </a:p>
        </p:txBody>
      </p:sp>
      <p:pic>
        <p:nvPicPr>
          <p:cNvPr id="4" name="Picture 2">
            <a:extLst>
              <a:ext uri="{FF2B5EF4-FFF2-40B4-BE49-F238E27FC236}">
                <a16:creationId xmlns:a16="http://schemas.microsoft.com/office/drawing/2014/main" id="{553A976A-8014-FDFE-CB13-9D89FF48F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059" y="3702169"/>
            <a:ext cx="5167985" cy="3040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3">
            <a:extLst>
              <a:ext uri="{FF2B5EF4-FFF2-40B4-BE49-F238E27FC236}">
                <a16:creationId xmlns:a16="http://schemas.microsoft.com/office/drawing/2014/main" id="{41E5EFD1-625B-0629-3597-1CA122ACB100}"/>
              </a:ext>
            </a:extLst>
          </p:cNvPr>
          <p:cNvGraphicFramePr>
            <a:graphicFrameLocks noGrp="1"/>
          </p:cNvGraphicFramePr>
          <p:nvPr>
            <p:extLst>
              <p:ext uri="{D42A27DB-BD31-4B8C-83A1-F6EECF244321}">
                <p14:modId xmlns:p14="http://schemas.microsoft.com/office/powerpoint/2010/main" val="1448881140"/>
              </p:ext>
            </p:extLst>
          </p:nvPr>
        </p:nvGraphicFramePr>
        <p:xfrm>
          <a:off x="6246462" y="1306930"/>
          <a:ext cx="4248539" cy="1849120"/>
        </p:xfrm>
        <a:graphic>
          <a:graphicData uri="http://schemas.openxmlformats.org/drawingml/2006/table">
            <a:tbl>
              <a:tblPr firstRow="1" bandRow="1">
                <a:tableStyleId>{5C22544A-7EE6-4342-B048-85BDC9FD1C3A}</a:tableStyleId>
              </a:tblPr>
              <a:tblGrid>
                <a:gridCol w="3073411">
                  <a:extLst>
                    <a:ext uri="{9D8B030D-6E8A-4147-A177-3AD203B41FA5}">
                      <a16:colId xmlns:a16="http://schemas.microsoft.com/office/drawing/2014/main" val="20000"/>
                    </a:ext>
                  </a:extLst>
                </a:gridCol>
                <a:gridCol w="1175128">
                  <a:extLst>
                    <a:ext uri="{9D8B030D-6E8A-4147-A177-3AD203B41FA5}">
                      <a16:colId xmlns:a16="http://schemas.microsoft.com/office/drawing/2014/main" val="20001"/>
                    </a:ext>
                  </a:extLst>
                </a:gridCol>
              </a:tblGrid>
              <a:tr h="142240">
                <a:tc>
                  <a:txBody>
                    <a:bodyPr/>
                    <a:lstStyle/>
                    <a:p>
                      <a:r>
                        <a:rPr lang="en-US" err="1">
                          <a:latin typeface="Arial" panose="020B0604020202020204" pitchFamily="34" charset="0"/>
                          <a:cs typeface="Arial" panose="020B0604020202020204" pitchFamily="34" charset="0"/>
                        </a:rPr>
                        <a:t>Tỷ</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lệ</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sống</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còn</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sau</a:t>
                      </a:r>
                      <a:r>
                        <a:rPr lang="en-US" baseline="0">
                          <a:latin typeface="Arial" panose="020B0604020202020204" pitchFamily="34" charset="0"/>
                          <a:cs typeface="Arial" panose="020B0604020202020204" pitchFamily="34" charset="0"/>
                        </a:rPr>
                        <a:t> 5 </a:t>
                      </a:r>
                      <a:r>
                        <a:rPr lang="en-US" baseline="0" err="1">
                          <a:latin typeface="Arial" panose="020B0604020202020204" pitchFamily="34" charset="0"/>
                          <a:cs typeface="Arial" panose="020B0604020202020204" pitchFamily="34" charset="0"/>
                        </a:rPr>
                        <a:t>năm</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0"/>
                  </a:ext>
                </a:extLst>
              </a:tr>
              <a:tr h="370840">
                <a:tc>
                  <a:txBody>
                    <a:bodyPr/>
                    <a:lstStyle/>
                    <a:p>
                      <a:r>
                        <a:rPr lang="en-US" err="1">
                          <a:latin typeface="Arial" panose="020B0604020202020204" pitchFamily="34" charset="0"/>
                          <a:cs typeface="Arial" panose="020B0604020202020204" pitchFamily="34" charset="0"/>
                        </a:rPr>
                        <a:t>Ung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đầu</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tụy</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&lt;15%</a:t>
                      </a:r>
                    </a:p>
                  </a:txBody>
                  <a:tcPr/>
                </a:tc>
                <a:extLst>
                  <a:ext uri="{0D108BD9-81ED-4DB2-BD59-A6C34878D82A}">
                    <a16:rowId xmlns:a16="http://schemas.microsoft.com/office/drawing/2014/main" val="10001"/>
                  </a:ext>
                </a:extLst>
              </a:tr>
              <a:tr h="370840">
                <a:tc>
                  <a:txBody>
                    <a:bodyPr/>
                    <a:lstStyle/>
                    <a:p>
                      <a:r>
                        <a:rPr lang="en-US" err="1">
                          <a:latin typeface="Arial" panose="020B0604020202020204" pitchFamily="34" charset="0"/>
                          <a:cs typeface="Arial" panose="020B0604020202020204" pitchFamily="34" charset="0"/>
                        </a:rPr>
                        <a:t>Ung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bóng</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Vater</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39%</a:t>
                      </a:r>
                    </a:p>
                  </a:txBody>
                  <a:tcPr/>
                </a:tc>
                <a:extLst>
                  <a:ext uri="{0D108BD9-81ED-4DB2-BD59-A6C34878D82A}">
                    <a16:rowId xmlns:a16="http://schemas.microsoft.com/office/drawing/2014/main" val="10002"/>
                  </a:ext>
                </a:extLst>
              </a:tr>
              <a:tr h="370840">
                <a:tc>
                  <a:txBody>
                    <a:bodyPr/>
                    <a:lstStyle/>
                    <a:p>
                      <a:r>
                        <a:rPr lang="en-US" err="1">
                          <a:latin typeface="Arial" panose="020B0604020202020204" pitchFamily="34" charset="0"/>
                          <a:cs typeface="Arial" panose="020B0604020202020204" pitchFamily="34" charset="0"/>
                        </a:rPr>
                        <a:t>Ung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đoạn</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cuối</a:t>
                      </a:r>
                      <a:r>
                        <a:rPr lang="en-US" baseline="0">
                          <a:latin typeface="Arial" panose="020B0604020202020204" pitchFamily="34" charset="0"/>
                          <a:cs typeface="Arial" panose="020B0604020202020204" pitchFamily="34" charset="0"/>
                        </a:rPr>
                        <a:t> OMC</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27%</a:t>
                      </a:r>
                    </a:p>
                  </a:txBody>
                  <a:tcPr/>
                </a:tc>
                <a:extLst>
                  <a:ext uri="{0D108BD9-81ED-4DB2-BD59-A6C34878D82A}">
                    <a16:rowId xmlns:a16="http://schemas.microsoft.com/office/drawing/2014/main" val="10003"/>
                  </a:ext>
                </a:extLst>
              </a:tr>
              <a:tr h="370840">
                <a:tc>
                  <a:txBody>
                    <a:bodyPr/>
                    <a:lstStyle/>
                    <a:p>
                      <a:r>
                        <a:rPr lang="en-US" err="1">
                          <a:latin typeface="Arial" panose="020B0604020202020204" pitchFamily="34" charset="0"/>
                          <a:cs typeface="Arial" panose="020B0604020202020204" pitchFamily="34" charset="0"/>
                        </a:rPr>
                        <a:t>Ung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tá</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tràng</a:t>
                      </a:r>
                      <a:r>
                        <a:rPr lang="en-US" baseline="0">
                          <a:latin typeface="Arial" panose="020B0604020202020204" pitchFamily="34" charset="0"/>
                          <a:cs typeface="Arial" panose="020B0604020202020204" pitchFamily="34" charset="0"/>
                        </a:rPr>
                        <a:t> </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59%</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2800168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1"/>
            <a:ext cx="12192000" cy="104273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CHỤP CỘNG HƯỞNG TỪ MẬT TUỴ - Magnetic Resonance Cholangiopancreatography (</a:t>
            </a:r>
            <a:r>
              <a:rPr kumimoji="0" lang="en-US" sz="2500" b="1" i="0" u="none" strike="noStrike" kern="1200" cap="all" spc="200" normalizeH="0" baseline="0" noProof="0">
                <a:ln>
                  <a:noFill/>
                </a:ln>
                <a:solidFill>
                  <a:srgbClr val="C96731">
                    <a:lumMod val="75000"/>
                  </a:srgbClr>
                </a:solidFill>
                <a:effectLst/>
                <a:uLnTx/>
                <a:uFillTx/>
                <a:latin typeface="Cambria" panose="02040503050406030204" pitchFamily="18" charset="0"/>
                <a:ea typeface="+mj-ea"/>
                <a:cs typeface="+mj-cs"/>
              </a:rPr>
              <a:t>MRCP</a:t>
            </a: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1219200"/>
            <a:ext cx="10763946" cy="4946860"/>
          </a:xfrm>
          <a:ln>
            <a:solidFill>
              <a:schemeClr val="accent2">
                <a:lumMod val="60000"/>
                <a:lumOff val="40000"/>
              </a:schemeClr>
            </a:solidFill>
          </a:ln>
        </p:spPr>
        <p:txBody>
          <a:bodyPr>
            <a:noAutofit/>
          </a:bodyPr>
          <a:lstStyle/>
          <a:p>
            <a:pPr marL="0" indent="0">
              <a:buNone/>
            </a:pPr>
            <a:r>
              <a:rPr lang="vi-VN" sz="2400">
                <a:solidFill>
                  <a:srgbClr val="000000"/>
                </a:solidFill>
                <a:latin typeface="Arial" panose="020B0604020202020204" pitchFamily="34" charset="0"/>
                <a:cs typeface="Arial" panose="020B0604020202020204" pitchFamily="34" charset="0"/>
              </a:rPr>
              <a:t>K</a:t>
            </a:r>
            <a:r>
              <a:rPr lang="en-US" sz="2400" err="1">
                <a:solidFill>
                  <a:srgbClr val="000000"/>
                </a:solidFill>
                <a:latin typeface="Arial" panose="020B0604020202020204" pitchFamily="34" charset="0"/>
                <a:cs typeface="Arial" panose="020B0604020202020204" pitchFamily="34" charset="0"/>
              </a:rPr>
              <a:t>hông</a:t>
            </a:r>
            <a:r>
              <a:rPr lang="en-US" sz="2400">
                <a:solidFill>
                  <a:srgbClr val="000000"/>
                </a:solidFill>
                <a:latin typeface="Arial" panose="020B0604020202020204" pitchFamily="34" charset="0"/>
                <a:cs typeface="Arial" panose="020B0604020202020204" pitchFamily="34" charset="0"/>
              </a:rPr>
              <a:t> </a:t>
            </a:r>
            <a:r>
              <a:rPr lang="en-US" sz="2400" err="1">
                <a:solidFill>
                  <a:srgbClr val="000000"/>
                </a:solidFill>
                <a:latin typeface="Arial" panose="020B0604020202020204" pitchFamily="34" charset="0"/>
                <a:cs typeface="Arial" panose="020B0604020202020204" pitchFamily="34" charset="0"/>
              </a:rPr>
              <a:t>xâm</a:t>
            </a:r>
            <a:r>
              <a:rPr lang="en-US" sz="2400">
                <a:solidFill>
                  <a:srgbClr val="000000"/>
                </a:solidFill>
                <a:latin typeface="Arial" panose="020B0604020202020204" pitchFamily="34" charset="0"/>
                <a:cs typeface="Arial" panose="020B0604020202020204" pitchFamily="34" charset="0"/>
              </a:rPr>
              <a:t> lấn, k</a:t>
            </a:r>
            <a:r>
              <a:rPr lang="vi-VN" sz="2400">
                <a:solidFill>
                  <a:srgbClr val="000000"/>
                </a:solidFill>
                <a:latin typeface="Arial" panose="020B0604020202020204" pitchFamily="34" charset="0"/>
                <a:cs typeface="Arial" panose="020B0604020202020204" pitchFamily="34" charset="0"/>
              </a:rPr>
              <a:t>hảo sát cây đường mật, ống tụy và các mạch máu liên quan</a:t>
            </a:r>
          </a:p>
          <a:p>
            <a:pPr marL="0" indent="0">
              <a:buNone/>
            </a:pPr>
            <a:r>
              <a:rPr lang="vi-VN" sz="2400">
                <a:solidFill>
                  <a:srgbClr val="000000"/>
                </a:solidFill>
                <a:latin typeface="Arial" panose="020B0604020202020204" pitchFamily="34" charset="0"/>
                <a:cs typeface="Arial" panose="020B0604020202020204" pitchFamily="34" charset="0"/>
              </a:rPr>
              <a:t>Độ nhạy cao hơn so với CT Scan (đặc biệt là đối với những </a:t>
            </a:r>
            <a:r>
              <a:rPr lang="vi-VN" sz="2400" b="1">
                <a:solidFill>
                  <a:srgbClr val="000000"/>
                </a:solidFill>
                <a:latin typeface="Arial" panose="020B0604020202020204" pitchFamily="34" charset="0"/>
                <a:cs typeface="Arial" panose="020B0604020202020204" pitchFamily="34" charset="0"/>
              </a:rPr>
              <a:t>U &lt; </a:t>
            </a:r>
            <a:r>
              <a:rPr lang="vi-VN" sz="2400" b="1" err="1">
                <a:solidFill>
                  <a:srgbClr val="000000"/>
                </a:solidFill>
                <a:latin typeface="Arial" panose="020B0604020202020204" pitchFamily="34" charset="0"/>
                <a:cs typeface="Arial" panose="020B0604020202020204" pitchFamily="34" charset="0"/>
              </a:rPr>
              <a:t>2cm</a:t>
            </a:r>
            <a:r>
              <a:rPr lang="vi-VN" sz="2400">
                <a:solidFill>
                  <a:srgbClr val="000000"/>
                </a:solidFill>
                <a:latin typeface="Arial" panose="020B0604020202020204" pitchFamily="34" charset="0"/>
                <a:cs typeface="Arial" panose="020B0604020202020204" pitchFamily="34" charset="0"/>
              </a:rPr>
              <a:t>, </a:t>
            </a:r>
            <a:r>
              <a:rPr lang="vi-VN" sz="2400" b="1">
                <a:solidFill>
                  <a:srgbClr val="000000"/>
                </a:solidFill>
                <a:latin typeface="Arial" panose="020B0604020202020204" pitchFamily="34" charset="0"/>
                <a:cs typeface="Arial" panose="020B0604020202020204" pitchFamily="34" charset="0"/>
              </a:rPr>
              <a:t>u đoạn cuối Ống mật chủ</a:t>
            </a:r>
            <a:r>
              <a:rPr lang="vi-VN" sz="2400">
                <a:solidFill>
                  <a:srgbClr val="000000"/>
                </a:solidFill>
                <a:latin typeface="Arial" panose="020B0604020202020204" pitchFamily="34" charset="0"/>
                <a:cs typeface="Arial" panose="020B0604020202020204" pitchFamily="34" charset="0"/>
              </a:rPr>
              <a:t>)</a:t>
            </a:r>
          </a:p>
          <a:p>
            <a:pPr marL="0" indent="0">
              <a:buNone/>
            </a:pPr>
            <a:r>
              <a:rPr lang="vi-VN" sz="2400">
                <a:solidFill>
                  <a:srgbClr val="000000"/>
                </a:solidFill>
                <a:latin typeface="Arial" panose="020B0604020202020204" pitchFamily="34" charset="0"/>
                <a:cs typeface="Arial" panose="020B0604020202020204" pitchFamily="34" charset="0"/>
              </a:rPr>
              <a:t>Theo NCCN, MRI không tốt hơn so với CT </a:t>
            </a:r>
            <a:r>
              <a:rPr lang="vi-VN" sz="2400" err="1">
                <a:solidFill>
                  <a:srgbClr val="000000"/>
                </a:solidFill>
                <a:latin typeface="Arial" panose="020B0604020202020204" pitchFamily="34" charset="0"/>
                <a:cs typeface="Arial" panose="020B0604020202020204" pitchFamily="34" charset="0"/>
              </a:rPr>
              <a:t>scan</a:t>
            </a:r>
            <a:r>
              <a:rPr lang="vi-VN" sz="2400">
                <a:solidFill>
                  <a:srgbClr val="000000"/>
                </a:solidFill>
                <a:latin typeface="Arial" panose="020B0604020202020204" pitchFamily="34" charset="0"/>
                <a:cs typeface="Arial" panose="020B0604020202020204" pitchFamily="34" charset="0"/>
              </a:rPr>
              <a:t> trong đánh giá u tuỵ</a:t>
            </a:r>
          </a:p>
          <a:p>
            <a:pPr marL="0" indent="0">
              <a:buNone/>
            </a:pPr>
            <a:r>
              <a:rPr lang="vi-VN" sz="2400">
                <a:solidFill>
                  <a:srgbClr val="000000"/>
                </a:solidFill>
                <a:latin typeface="Arial" panose="020B0604020202020204" pitchFamily="34" charset="0"/>
                <a:cs typeface="Arial" panose="020B0604020202020204" pitchFamily="34" charset="0"/>
              </a:rPr>
              <a:t>Không xâm lấn so với ERCP </a:t>
            </a: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vi-VN" sz="2400">
                <a:solidFill>
                  <a:srgbClr val="000000"/>
                </a:solidFill>
                <a:latin typeface="Arial" panose="020B0604020202020204" pitchFamily="34" charset="0"/>
                <a:cs typeface="Arial" panose="020B0604020202020204" pitchFamily="34" charset="0"/>
              </a:rPr>
              <a:t> tránh được các biến chứng</a:t>
            </a:r>
          </a:p>
          <a:p>
            <a:pPr marL="0" indent="0">
              <a:buNone/>
            </a:pPr>
            <a:r>
              <a:rPr lang="vi-VN" sz="2400">
                <a:solidFill>
                  <a:srgbClr val="000000"/>
                </a:solidFill>
                <a:latin typeface="Arial" panose="020B0604020202020204" pitchFamily="34" charset="0"/>
                <a:cs typeface="Arial" panose="020B0604020202020204" pitchFamily="34" charset="0"/>
              </a:rPr>
              <a:t>Không thể thay thế ERCP trong chẩn đoán tế bào học.</a:t>
            </a:r>
          </a:p>
          <a:p>
            <a:pPr marL="0" indent="0">
              <a:buNone/>
            </a:pPr>
            <a:endParaRPr lang="en-US" sz="240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29202F7-35F4-F9F1-3824-554E64B78936}"/>
              </a:ext>
            </a:extLst>
          </p:cNvPr>
          <p:cNvSpPr txBox="1"/>
          <p:nvPr/>
        </p:nvSpPr>
        <p:spPr>
          <a:xfrm>
            <a:off x="714027" y="6166060"/>
            <a:ext cx="10763946" cy="738664"/>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a:t>
            </a:r>
            <a:r>
              <a:rPr lang="vi-VN" sz="1200" i="1" err="1">
                <a:solidFill>
                  <a:srgbClr val="404040"/>
                </a:solidFill>
              </a:rPr>
              <a:t>tr</a:t>
            </a:r>
            <a:r>
              <a:rPr lang="vi-VN" sz="1200" i="1">
                <a:solidFill>
                  <a:srgbClr val="404040"/>
                </a:solidFill>
              </a:rPr>
              <a:t>. </a:t>
            </a:r>
            <a:r>
              <a:rPr lang="en-US" sz="1200" i="1">
                <a:solidFill>
                  <a:srgbClr val="404040"/>
                </a:solidFill>
              </a:rPr>
              <a:t>321-330</a:t>
            </a:r>
            <a:endParaRPr lang="vi-VN" sz="1200" i="1">
              <a:solidFill>
                <a:srgbClr val="404040"/>
              </a:solidFill>
            </a:endParaRPr>
          </a:p>
          <a:p>
            <a:r>
              <a:rPr kumimoji="0" lang="vi-VN" altLang="en-US" sz="1200" b="0" i="1" u="none" strike="noStrike" kern="1200" cap="none" spc="0" normalizeH="0" baseline="0" noProof="0">
                <a:ln>
                  <a:noFill/>
                </a:ln>
                <a:solidFill>
                  <a:srgbClr val="000000"/>
                </a:solidFill>
                <a:effectLst/>
                <a:uLnTx/>
                <a:uFillTx/>
                <a:latin typeface="Arial" panose="020B0604020202020204" pitchFamily="34" charset="0"/>
                <a:ea typeface="+mn-ea"/>
                <a:cs typeface="+mn-cs"/>
              </a:rPr>
              <a:t>NCCN </a:t>
            </a:r>
            <a:r>
              <a:rPr kumimoji="0" lang="vi-VN" altLang="en-US" sz="1200" b="0" i="1" u="none" strike="noStrike" kern="1200" cap="none" spc="0" normalizeH="0" baseline="0" noProof="0" err="1">
                <a:ln>
                  <a:noFill/>
                </a:ln>
                <a:solidFill>
                  <a:srgbClr val="000000"/>
                </a:solidFill>
                <a:effectLst/>
                <a:uLnTx/>
                <a:uFillTx/>
                <a:latin typeface="Arial" panose="020B0604020202020204" pitchFamily="34" charset="0"/>
                <a:ea typeface="+mn-ea"/>
                <a:cs typeface="+mn-cs"/>
              </a:rPr>
              <a:t>guidelines</a:t>
            </a:r>
            <a:r>
              <a:rPr kumimoji="0" lang="vi-VN" altLang="en-US" sz="1200" b="0" i="1" u="none" strike="noStrike" kern="1200" cap="none" spc="0" normalizeH="0" baseline="0" noProof="0">
                <a:ln>
                  <a:noFill/>
                </a:ln>
                <a:solidFill>
                  <a:srgbClr val="000000"/>
                </a:solidFill>
                <a:effectLst/>
                <a:uLnTx/>
                <a:uFillTx/>
                <a:latin typeface="Arial" panose="020B0604020202020204" pitchFamily="34" charset="0"/>
                <a:ea typeface="+mn-ea"/>
                <a:cs typeface="+mn-cs"/>
              </a:rPr>
              <a:t> (2015), "</a:t>
            </a:r>
            <a:r>
              <a:rPr kumimoji="0" lang="vi-VN" altLang="en-US" sz="1200" b="0" i="1" u="none" strike="noStrike" kern="1200" cap="none" spc="0" normalizeH="0" baseline="0" noProof="0" err="1">
                <a:ln>
                  <a:noFill/>
                </a:ln>
                <a:solidFill>
                  <a:srgbClr val="000000"/>
                </a:solidFill>
                <a:effectLst/>
                <a:uLnTx/>
                <a:uFillTx/>
                <a:latin typeface="Arial" panose="020B0604020202020204" pitchFamily="34" charset="0"/>
                <a:ea typeface="+mn-ea"/>
                <a:cs typeface="+mn-cs"/>
              </a:rPr>
              <a:t>Pancreatic</a:t>
            </a:r>
            <a:r>
              <a:rPr kumimoji="0" lang="vi-VN" altLang="en-US" sz="1200" b="0" i="1"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vi-VN" altLang="en-US" sz="1200" b="0" i="1" u="none" strike="noStrike" kern="1200" cap="none" spc="0" normalizeH="0" baseline="0" noProof="0" err="1">
                <a:ln>
                  <a:noFill/>
                </a:ln>
                <a:solidFill>
                  <a:srgbClr val="000000"/>
                </a:solidFill>
                <a:effectLst/>
                <a:uLnTx/>
                <a:uFillTx/>
                <a:latin typeface="Arial" panose="020B0604020202020204" pitchFamily="34" charset="0"/>
                <a:ea typeface="+mn-ea"/>
                <a:cs typeface="+mn-cs"/>
              </a:rPr>
              <a:t>adenocarcinoma</a:t>
            </a:r>
            <a:r>
              <a:rPr kumimoji="0" lang="vi-VN" altLang="en-US" sz="1200" b="0" i="1" u="none" strike="noStrike" kern="1200" cap="none" spc="0" normalizeH="0" baseline="0" noProof="0">
                <a:ln>
                  <a:noFill/>
                </a:ln>
                <a:solidFill>
                  <a:srgbClr val="000000"/>
                </a:solidFill>
                <a:effectLst/>
                <a:uLnTx/>
                <a:uFillTx/>
                <a:latin typeface="Arial" panose="020B0604020202020204" pitchFamily="34" charset="0"/>
                <a:ea typeface="+mn-ea"/>
                <a:cs typeface="+mn-cs"/>
              </a:rPr>
              <a:t>". 2.2015</a:t>
            </a:r>
            <a:endParaRPr lang="en-US" sz="1200" i="1">
              <a:solidFill>
                <a:srgbClr val="404040"/>
              </a:solidFill>
            </a:endParaRPr>
          </a:p>
          <a:p>
            <a:endParaRPr lang="en-US"/>
          </a:p>
        </p:txBody>
      </p:sp>
    </p:spTree>
    <p:extLst>
      <p:ext uri="{BB962C8B-B14F-4D97-AF65-F5344CB8AC3E}">
        <p14:creationId xmlns:p14="http://schemas.microsoft.com/office/powerpoint/2010/main" val="598419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1"/>
            <a:ext cx="12192000" cy="1074821"/>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NỘI SOI MẬT TUỴ NGƯỢC DÒNG - Endoscopic Retrograde Cholangio Pancreatography (</a:t>
            </a:r>
            <a:r>
              <a:rPr kumimoji="0" lang="en-US" sz="2500" b="1" i="0" u="none" strike="noStrike" kern="1200" cap="all" spc="200" normalizeH="0" baseline="0" noProof="0">
                <a:ln>
                  <a:noFill/>
                </a:ln>
                <a:solidFill>
                  <a:srgbClr val="C96731">
                    <a:lumMod val="75000"/>
                  </a:srgbClr>
                </a:solidFill>
                <a:effectLst/>
                <a:uLnTx/>
                <a:uFillTx/>
                <a:latin typeface="Cambria" panose="02040503050406030204" pitchFamily="18" charset="0"/>
                <a:ea typeface="+mj-ea"/>
                <a:cs typeface="+mj-cs"/>
              </a:rPr>
              <a:t>ercp</a:t>
            </a: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1347537"/>
            <a:ext cx="10763946" cy="4818523"/>
          </a:xfrm>
          <a:ln>
            <a:solidFill>
              <a:schemeClr val="accent2">
                <a:lumMod val="60000"/>
                <a:lumOff val="40000"/>
              </a:schemeClr>
            </a:solidFill>
          </a:ln>
        </p:spPr>
        <p:txBody>
          <a:bodyPr>
            <a:noAutofit/>
          </a:bodyPr>
          <a:lstStyle/>
          <a:p>
            <a:pPr marL="0" indent="0">
              <a:buNone/>
            </a:pPr>
            <a:r>
              <a:rPr lang="en-US" sz="2400" i="1">
                <a:solidFill>
                  <a:srgbClr val="000000"/>
                </a:solidFill>
                <a:latin typeface="Arial" panose="020B0604020202020204" pitchFamily="34" charset="0"/>
                <a:cs typeface="Arial" panose="020B0604020202020204" pitchFamily="34" charset="0"/>
              </a:rPr>
              <a:t>Là Phương tiện chẩn đoán:</a:t>
            </a:r>
          </a:p>
          <a:p>
            <a:r>
              <a:rPr lang="vi-VN" sz="2400">
                <a:solidFill>
                  <a:srgbClr val="000000"/>
                </a:solidFill>
                <a:latin typeface="Arial" panose="020B0604020202020204" pitchFamily="34" charset="0"/>
                <a:cs typeface="Arial" panose="020B0604020202020204" pitchFamily="34" charset="0"/>
              </a:rPr>
              <a:t>Hữu ích khi có tắc nghẽn ống tụy nhưng không thấy U trên CT hay MRI</a:t>
            </a:r>
          </a:p>
          <a:p>
            <a:r>
              <a:rPr lang="vi-VN" sz="2400">
                <a:solidFill>
                  <a:srgbClr val="000000"/>
                </a:solidFill>
                <a:latin typeface="Arial" panose="020B0604020202020204" pitchFamily="34" charset="0"/>
                <a:cs typeface="Arial" panose="020B0604020202020204" pitchFamily="34" charset="0"/>
              </a:rPr>
              <a:t>Sinh thiết tế bào học khi có thể (nhất là đối với mấy cái U đoạn cuối OMC, u bóng Vater hay U tá tràng đều nên cần có GPB trước khi mổ)</a:t>
            </a:r>
            <a:endParaRPr lang="en-US" sz="2400">
              <a:solidFill>
                <a:srgbClr val="000000"/>
              </a:solidFill>
              <a:latin typeface="Arial" panose="020B0604020202020204" pitchFamily="34" charset="0"/>
              <a:cs typeface="Arial" panose="020B0604020202020204" pitchFamily="34" charset="0"/>
            </a:endParaRPr>
          </a:p>
          <a:p>
            <a:pPr marL="0" indent="0">
              <a:buNone/>
            </a:pPr>
            <a:r>
              <a:rPr lang="en-US" sz="2400" i="1">
                <a:solidFill>
                  <a:srgbClr val="000000"/>
                </a:solidFill>
                <a:latin typeface="Arial" panose="020B0604020202020204" pitchFamily="34" charset="0"/>
                <a:cs typeface="Arial" panose="020B0604020202020204" pitchFamily="34" charset="0"/>
              </a:rPr>
              <a:t>Là Phương tiện điều trị:</a:t>
            </a:r>
          </a:p>
          <a:p>
            <a:r>
              <a:rPr lang="vi-VN" sz="2400">
                <a:solidFill>
                  <a:srgbClr val="000000"/>
                </a:solidFill>
                <a:latin typeface="Arial" panose="020B0604020202020204" pitchFamily="34" charset="0"/>
                <a:cs typeface="Arial" panose="020B0604020202020204" pitchFamily="34" charset="0"/>
              </a:rPr>
              <a:t>Đặt Stent</a:t>
            </a:r>
            <a:r>
              <a:rPr lang="en-US" sz="2400">
                <a:solidFill>
                  <a:srgbClr val="000000"/>
                </a:solidFill>
                <a:latin typeface="Arial" panose="020B0604020202020204" pitchFamily="34" charset="0"/>
                <a:cs typeface="Arial" panose="020B0604020202020204" pitchFamily="34" charset="0"/>
              </a:rPr>
              <a:t> hoặc ống mũi mật</a:t>
            </a:r>
            <a:r>
              <a:rPr lang="vi-VN" sz="2400">
                <a:solidFill>
                  <a:srgbClr val="000000"/>
                </a:solidFill>
                <a:latin typeface="Arial" panose="020B0604020202020204" pitchFamily="34" charset="0"/>
                <a:cs typeface="Arial" panose="020B0604020202020204" pitchFamily="34" charset="0"/>
              </a:rPr>
              <a:t> giải áp đường mật</a:t>
            </a:r>
            <a:endParaRPr lang="en-US" sz="2400" b="1">
              <a:solidFill>
                <a:srgbClr val="000000"/>
              </a:solidFill>
              <a:latin typeface="Arial" panose="020B0604020202020204" pitchFamily="34" charset="0"/>
              <a:cs typeface="Arial" panose="020B0604020202020204" pitchFamily="34" charset="0"/>
            </a:endParaRPr>
          </a:p>
          <a:p>
            <a:pPr marL="0" indent="0">
              <a:buNone/>
            </a:pPr>
            <a:r>
              <a:rPr lang="vi-VN" sz="2400" b="1">
                <a:solidFill>
                  <a:srgbClr val="000000"/>
                </a:solidFill>
                <a:latin typeface="Arial" panose="020B0604020202020204" pitchFamily="34" charset="0"/>
                <a:cs typeface="Arial" panose="020B0604020202020204" pitchFamily="34" charset="0"/>
              </a:rPr>
              <a:t>Hạn chế: </a:t>
            </a:r>
            <a:endParaRPr lang="en-US" sz="2400" b="1">
              <a:solidFill>
                <a:srgbClr val="000000"/>
              </a:solidFill>
              <a:latin typeface="Arial" panose="020B0604020202020204" pitchFamily="34" charset="0"/>
              <a:cs typeface="Arial" panose="020B0604020202020204" pitchFamily="34" charset="0"/>
            </a:endParaRPr>
          </a:p>
          <a:p>
            <a:r>
              <a:rPr lang="en-US" sz="2400">
                <a:solidFill>
                  <a:srgbClr val="000000"/>
                </a:solidFill>
                <a:latin typeface="Arial" panose="020B0604020202020204" pitchFamily="34" charset="0"/>
                <a:cs typeface="Arial" panose="020B0604020202020204" pitchFamily="34" charset="0"/>
              </a:rPr>
              <a:t>K</a:t>
            </a:r>
            <a:r>
              <a:rPr lang="vi-VN" sz="2400">
                <a:solidFill>
                  <a:srgbClr val="000000"/>
                </a:solidFill>
                <a:latin typeface="Arial" panose="020B0604020202020204" pitchFamily="34" charset="0"/>
                <a:cs typeface="Arial" panose="020B0604020202020204" pitchFamily="34" charset="0"/>
              </a:rPr>
              <a:t>hông đánh giá được mức độ xâm lấn, di căn → cần kết hợp với phương tiện chẩn đoán hình ảnh khác</a:t>
            </a:r>
            <a:endParaRPr lang="en-US" sz="2400">
              <a:solidFill>
                <a:srgbClr val="000000"/>
              </a:solidFill>
              <a:latin typeface="Arial" panose="020B0604020202020204" pitchFamily="34" charset="0"/>
              <a:cs typeface="Arial" panose="020B0604020202020204" pitchFamily="34" charset="0"/>
            </a:endParaRPr>
          </a:p>
          <a:p>
            <a:r>
              <a:rPr lang="en-US" sz="2400">
                <a:solidFill>
                  <a:srgbClr val="000000"/>
                </a:solidFill>
                <a:latin typeface="Arial" panose="020B0604020202020204" pitchFamily="34" charset="0"/>
                <a:cs typeface="Arial" panose="020B0604020202020204" pitchFamily="34" charset="0"/>
              </a:rPr>
              <a:t>Phương tiện xâm lấn</a:t>
            </a:r>
            <a:endParaRPr lang="vi-VN" sz="2400">
              <a:solidFill>
                <a:srgbClr val="000000"/>
              </a:solidFill>
              <a:latin typeface="Arial" panose="020B0604020202020204" pitchFamily="34" charset="0"/>
              <a:cs typeface="Arial" panose="020B0604020202020204" pitchFamily="34" charset="0"/>
            </a:endParaRPr>
          </a:p>
          <a:p>
            <a:pPr marL="0" indent="0">
              <a:buNone/>
            </a:pPr>
            <a:endParaRPr lang="vi-VN"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03DC041-2797-46C5-3E55-0910DAF3F293}"/>
              </a:ext>
            </a:extLst>
          </p:cNvPr>
          <p:cNvSpPr txBox="1"/>
          <p:nvPr/>
        </p:nvSpPr>
        <p:spPr>
          <a:xfrm>
            <a:off x="714027" y="6458857"/>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1989289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898358"/>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Positron Emission Tomography - Computed Tomography </a:t>
            </a:r>
            <a:r>
              <a:rPr kumimoji="0" lang="en-US" sz="2500" b="1" i="0" u="none" strike="noStrike" kern="1200" cap="all" spc="200" normalizeH="0" baseline="0" noProof="0">
                <a:ln>
                  <a:noFill/>
                </a:ln>
                <a:solidFill>
                  <a:srgbClr val="C96731">
                    <a:lumMod val="75000"/>
                  </a:srgbClr>
                </a:solidFill>
                <a:effectLst/>
                <a:uLnTx/>
                <a:uFillTx/>
                <a:latin typeface="Cambria" panose="02040503050406030204" pitchFamily="18" charset="0"/>
                <a:ea typeface="+mj-ea"/>
                <a:cs typeface="+mj-cs"/>
              </a:rPr>
              <a:t>PET/CT</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1058779"/>
            <a:ext cx="10763946" cy="5107281"/>
          </a:xfrm>
          <a:ln>
            <a:solidFill>
              <a:schemeClr val="accent2">
                <a:lumMod val="60000"/>
                <a:lumOff val="40000"/>
              </a:schemeClr>
            </a:solidFill>
          </a:ln>
        </p:spPr>
        <p:txBody>
          <a:bodyPr>
            <a:noAutofit/>
          </a:bodyPr>
          <a:lstStyle/>
          <a:p>
            <a:pPr marL="0" indent="0">
              <a:buNone/>
            </a:pPr>
            <a:r>
              <a:rPr lang="vi-VN" sz="2400">
                <a:solidFill>
                  <a:srgbClr val="000000"/>
                </a:solidFill>
                <a:latin typeface="Arial" panose="020B0604020202020204" pitchFamily="34" charset="0"/>
                <a:cs typeface="Arial" panose="020B0604020202020204" pitchFamily="34" charset="0"/>
              </a:rPr>
              <a:t>Đánh giá giai đoạn</a:t>
            </a:r>
          </a:p>
          <a:p>
            <a:pPr marL="0" indent="0">
              <a:buNone/>
            </a:pPr>
            <a:r>
              <a:rPr lang="vi-VN" sz="2400">
                <a:solidFill>
                  <a:srgbClr val="000000"/>
                </a:solidFill>
                <a:latin typeface="Arial" panose="020B0604020202020204" pitchFamily="34" charset="0"/>
                <a:cs typeface="Arial" panose="020B0604020202020204" pitchFamily="34" charset="0"/>
              </a:rPr>
              <a:t>Phát hiện di căn xa tốt hơn CT, MRI, EUS</a:t>
            </a:r>
          </a:p>
          <a:p>
            <a:pPr marL="0" indent="0">
              <a:buNone/>
            </a:pPr>
            <a:endParaRPr lang="en-US" sz="240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A4CCEF3-AE8C-6999-3629-0A5950BCCEB2}"/>
              </a:ext>
            </a:extLst>
          </p:cNvPr>
          <p:cNvSpPr txBox="1"/>
          <p:nvPr/>
        </p:nvSpPr>
        <p:spPr>
          <a:xfrm>
            <a:off x="714027" y="6458857"/>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1381319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1"/>
            <a:ext cx="12192000" cy="94648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CHỤP ĐƯỜNG MẬT XUYÊN GAN QUA DA - Percutaneous transhepatic cholangiography (</a:t>
            </a:r>
            <a:r>
              <a:rPr kumimoji="0" lang="en-US" sz="2500" b="1" i="0" u="none" strike="noStrike" kern="1200" cap="all" spc="200" normalizeH="0" baseline="0" noProof="0">
                <a:ln>
                  <a:noFill/>
                </a:ln>
                <a:solidFill>
                  <a:srgbClr val="C96731">
                    <a:lumMod val="75000"/>
                  </a:srgbClr>
                </a:solidFill>
                <a:effectLst/>
                <a:uLnTx/>
                <a:uFillTx/>
                <a:latin typeface="Cambria" panose="02040503050406030204" pitchFamily="18" charset="0"/>
                <a:ea typeface="+mj-ea"/>
                <a:cs typeface="+mj-cs"/>
              </a:rPr>
              <a:t>PTC</a:t>
            </a: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1219200"/>
            <a:ext cx="10763946" cy="4946860"/>
          </a:xfrm>
          <a:ln>
            <a:solidFill>
              <a:schemeClr val="accent2">
                <a:lumMod val="60000"/>
                <a:lumOff val="40000"/>
              </a:schemeClr>
            </a:solidFill>
          </a:ln>
        </p:spPr>
        <p:txBody>
          <a:bodyPr>
            <a:noAutofit/>
          </a:bodyPr>
          <a:lstStyle/>
          <a:p>
            <a:pPr marL="0" indent="0">
              <a:buNone/>
            </a:pPr>
            <a:r>
              <a:rPr lang="en-US" sz="2400">
                <a:solidFill>
                  <a:srgbClr val="000000"/>
                </a:solidFill>
                <a:latin typeface="Arial" panose="020B0604020202020204" pitchFamily="34" charset="0"/>
                <a:cs typeface="Arial" panose="020B0604020202020204" pitchFamily="34" charset="0"/>
              </a:rPr>
              <a:t>Ống mật chít hẹp </a:t>
            </a: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 Thấy được hình ảnh phía trên ống mật chủ</a:t>
            </a:r>
          </a:p>
          <a:p>
            <a:pPr marL="0" indent="0">
              <a:buNone/>
            </a:pP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Bất lợi: </a:t>
            </a:r>
          </a:p>
          <a:p>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Phương tiện xâm lấn, </a:t>
            </a:r>
          </a:p>
          <a:p>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Gây nhiều biến chứng: chảy máu, rò máu – đường mật</a:t>
            </a:r>
          </a:p>
          <a:p>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Không đánh giá được ống tuỵ</a:t>
            </a:r>
            <a:endParaRPr lang="en-US" sz="2400">
              <a:solidFill>
                <a:srgbClr val="000000"/>
              </a:solidFill>
              <a:latin typeface="Arial" panose="020B0604020202020204" pitchFamily="34" charset="0"/>
              <a:cs typeface="Arial" panose="020B0604020202020204" pitchFamily="34" charset="0"/>
            </a:endParaRPr>
          </a:p>
          <a:p>
            <a:pPr marL="0" indent="0">
              <a:buNone/>
            </a:pP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sz="2400">
                <a:solidFill>
                  <a:srgbClr val="000000"/>
                </a:solidFill>
                <a:latin typeface="Arial" panose="020B0604020202020204" pitchFamily="34" charset="0"/>
                <a:cs typeface="Arial" panose="020B0604020202020204" pitchFamily="34" charset="0"/>
              </a:rPr>
              <a:t>Gần như </a:t>
            </a:r>
            <a:r>
              <a:rPr lang="en-US" sz="2400" b="1">
                <a:solidFill>
                  <a:srgbClr val="000000"/>
                </a:solidFill>
                <a:latin typeface="Arial" panose="020B0604020202020204" pitchFamily="34" charset="0"/>
                <a:cs typeface="Arial" panose="020B0604020202020204" pitchFamily="34" charset="0"/>
              </a:rPr>
              <a:t>không còn được sử dụng</a:t>
            </a:r>
            <a:endParaRPr lang="vi-VN" sz="2400" b="1">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A401F8A-D695-5DE8-9C62-50F58C74B1D9}"/>
              </a:ext>
            </a:extLst>
          </p:cNvPr>
          <p:cNvSpPr txBox="1"/>
          <p:nvPr/>
        </p:nvSpPr>
        <p:spPr>
          <a:xfrm>
            <a:off x="714027" y="6458857"/>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1951691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SINH HOÁ</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0" indent="0">
              <a:buNone/>
            </a:pPr>
            <a:r>
              <a:rPr lang="vi-VN" sz="3000" b="1">
                <a:solidFill>
                  <a:srgbClr val="000000"/>
                </a:solidFill>
                <a:latin typeface="Arial" panose="020B0604020202020204" pitchFamily="34" charset="0"/>
                <a:cs typeface="Arial" panose="020B0604020202020204" pitchFamily="34" charset="0"/>
              </a:rPr>
              <a:t>CA 19-9</a:t>
            </a:r>
          </a:p>
          <a:p>
            <a:pPr marL="0" indent="0">
              <a:buNone/>
            </a:pPr>
            <a:r>
              <a:rPr lang="vi-VN" sz="2400">
                <a:solidFill>
                  <a:srgbClr val="000000"/>
                </a:solidFill>
                <a:latin typeface="Arial" panose="020B0604020202020204" pitchFamily="34" charset="0"/>
                <a:cs typeface="Arial" panose="020B0604020202020204" pitchFamily="34" charset="0"/>
              </a:rPr>
              <a:t>Tăng trong 75% trường hợp U quanh bóng Vater</a:t>
            </a:r>
          </a:p>
          <a:p>
            <a:pPr marL="0" indent="0">
              <a:buNone/>
            </a:pPr>
            <a:r>
              <a:rPr lang="vi-VN" sz="2400">
                <a:solidFill>
                  <a:srgbClr val="000000"/>
                </a:solidFill>
                <a:latin typeface="Arial" panose="020B0604020202020204" pitchFamily="34" charset="0"/>
                <a:cs typeface="Arial" panose="020B0604020202020204" pitchFamily="34" charset="0"/>
              </a:rPr>
              <a:t>Cũng tăng trong các bệnh lành tính khác của tụy, gan và đường mật</a:t>
            </a:r>
            <a:endParaRPr lang="en-US" sz="2400">
              <a:solidFill>
                <a:srgbClr val="000000"/>
              </a:solidFill>
              <a:latin typeface="Arial" panose="020B0604020202020204" pitchFamily="34" charset="0"/>
              <a:cs typeface="Arial" panose="020B0604020202020204" pitchFamily="34" charset="0"/>
            </a:endParaRPr>
          </a:p>
          <a:p>
            <a:pPr marL="0" indent="0">
              <a:buNone/>
            </a:pPr>
            <a:r>
              <a:rPr lang="vi-VN" sz="2400">
                <a:solidFill>
                  <a:srgbClr val="000000"/>
                </a:solidFill>
                <a:latin typeface="Arial" panose="020B0604020202020204" pitchFamily="34" charset="0"/>
                <a:cs typeface="Arial" panose="020B0604020202020204" pitchFamily="34" charset="0"/>
              </a:rPr>
              <a:t>10% dân số không sản xuất CA 19.9 do thiếu kháng nguyên Lewis</a:t>
            </a:r>
          </a:p>
          <a:p>
            <a:pPr marL="0" indent="0">
              <a:buNone/>
            </a:pPr>
            <a:endParaRPr lang="vi-VN"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AE5F284-DE15-5873-9CC0-0D51B9273BC4}"/>
              </a:ext>
            </a:extLst>
          </p:cNvPr>
          <p:cNvPicPr>
            <a:picLocks noChangeAspect="1"/>
          </p:cNvPicPr>
          <p:nvPr/>
        </p:nvPicPr>
        <p:blipFill rotWithShape="1">
          <a:blip r:embed="rId2"/>
          <a:srcRect r="33879"/>
          <a:stretch/>
        </p:blipFill>
        <p:spPr>
          <a:xfrm>
            <a:off x="2005892" y="2947359"/>
            <a:ext cx="8180216" cy="3386658"/>
          </a:xfrm>
          <a:prstGeom prst="rect">
            <a:avLst/>
          </a:prstGeom>
        </p:spPr>
      </p:pic>
      <p:sp>
        <p:nvSpPr>
          <p:cNvPr id="3" name="TextBox 2">
            <a:extLst>
              <a:ext uri="{FF2B5EF4-FFF2-40B4-BE49-F238E27FC236}">
                <a16:creationId xmlns:a16="http://schemas.microsoft.com/office/drawing/2014/main" id="{D70C2E62-6058-5D3D-0D06-A56903C0602F}"/>
              </a:ext>
            </a:extLst>
          </p:cNvPr>
          <p:cNvSpPr txBox="1"/>
          <p:nvPr/>
        </p:nvSpPr>
        <p:spPr>
          <a:xfrm>
            <a:off x="714027" y="6334017"/>
            <a:ext cx="10763946" cy="738664"/>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r>
              <a:rPr lang="en-US" sz="1200" i="1">
                <a:solidFill>
                  <a:srgbClr val="404040"/>
                </a:solidFill>
                <a:latin typeface="Arial" panose="020B0604020202020204" pitchFamily="34" charset="0"/>
                <a:cs typeface="Arial" panose="020B0604020202020204" pitchFamily="34" charset="0"/>
              </a:rPr>
              <a:t>Robert C (2022). Clinical manifestations and diagnosis of cholangiocarcinoma. In: Diane MF, ed. Uptodate. Waltham, Massachusetts.:Uptodate, 2022 </a:t>
            </a:r>
          </a:p>
          <a:p>
            <a:endParaRPr lang="en-US"/>
          </a:p>
        </p:txBody>
      </p:sp>
    </p:spTree>
    <p:extLst>
      <p:ext uri="{BB962C8B-B14F-4D97-AF65-F5344CB8AC3E}">
        <p14:creationId xmlns:p14="http://schemas.microsoft.com/office/powerpoint/2010/main" val="1096967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SINH HOÁ</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741518"/>
          </a:xfrm>
          <a:ln>
            <a:solidFill>
              <a:schemeClr val="accent2">
                <a:lumMod val="60000"/>
                <a:lumOff val="40000"/>
              </a:schemeClr>
            </a:solidFill>
          </a:ln>
        </p:spPr>
        <p:txBody>
          <a:bodyPr>
            <a:noAutofit/>
          </a:bodyPr>
          <a:lstStyle/>
          <a:p>
            <a:pPr marL="0" indent="0">
              <a:buNone/>
            </a:pPr>
            <a:r>
              <a:rPr lang="vi-VN" sz="3000" b="1">
                <a:solidFill>
                  <a:srgbClr val="000000"/>
                </a:solidFill>
                <a:latin typeface="Arial" panose="020B0604020202020204" pitchFamily="34" charset="0"/>
                <a:cs typeface="Arial" panose="020B0604020202020204" pitchFamily="34" charset="0"/>
              </a:rPr>
              <a:t>CA 19-9</a:t>
            </a:r>
          </a:p>
          <a:p>
            <a:pPr marL="0" indent="0">
              <a:buNone/>
            </a:pPr>
            <a:r>
              <a:rPr lang="vi-VN" sz="2400">
                <a:solidFill>
                  <a:srgbClr val="000000"/>
                </a:solidFill>
                <a:latin typeface="Arial" panose="020B0604020202020204" pitchFamily="34" charset="0"/>
                <a:cs typeface="Arial" panose="020B0604020202020204" pitchFamily="34" charset="0"/>
              </a:rPr>
              <a:t>Độ nhạy và độ đặc hiệu </a:t>
            </a:r>
            <a:r>
              <a:rPr lang="vi-VN" sz="2400" b="1">
                <a:solidFill>
                  <a:srgbClr val="000000"/>
                </a:solidFill>
                <a:latin typeface="Arial" panose="020B0604020202020204" pitchFamily="34" charset="0"/>
                <a:cs typeface="Arial" panose="020B0604020202020204" pitchFamily="34" charset="0"/>
              </a:rPr>
              <a:t>cao hơn CEA </a:t>
            </a:r>
            <a:endParaRPr lang="en-US" sz="2400" b="1">
              <a:solidFill>
                <a:srgbClr val="000000"/>
              </a:solidFill>
              <a:latin typeface="Arial" panose="020B0604020202020204" pitchFamily="34" charset="0"/>
              <a:cs typeface="Arial" panose="020B0604020202020204" pitchFamily="34" charset="0"/>
            </a:endParaRPr>
          </a:p>
          <a:p>
            <a:r>
              <a:rPr lang="en-US" sz="2400">
                <a:solidFill>
                  <a:srgbClr val="000000"/>
                </a:solidFill>
                <a:latin typeface="Arial" panose="020B0604020202020204" pitchFamily="34" charset="0"/>
                <a:cs typeface="Arial" panose="020B0604020202020204" pitchFamily="34" charset="0"/>
              </a:rPr>
              <a:t>CA </a:t>
            </a:r>
            <a:r>
              <a:rPr lang="vi-VN" sz="2400">
                <a:solidFill>
                  <a:srgbClr val="000000"/>
                </a:solidFill>
                <a:latin typeface="Arial" panose="020B0604020202020204" pitchFamily="34" charset="0"/>
                <a:cs typeface="Arial" panose="020B0604020202020204" pitchFamily="34" charset="0"/>
              </a:rPr>
              <a:t>19 – 9</a:t>
            </a:r>
            <a:r>
              <a:rPr lang="en-US" sz="2400">
                <a:solidFill>
                  <a:srgbClr val="000000"/>
                </a:solidFill>
                <a:latin typeface="Arial" panose="020B0604020202020204" pitchFamily="34" charset="0"/>
                <a:cs typeface="Arial" panose="020B0604020202020204" pitchFamily="34" charset="0"/>
              </a:rPr>
              <a:t> </a:t>
            </a:r>
            <a:r>
              <a:rPr lang="en-US" sz="2400" b="1">
                <a:solidFill>
                  <a:srgbClr val="000000"/>
                </a:solidFill>
                <a:latin typeface="Arial" panose="020B0604020202020204" pitchFamily="34" charset="0"/>
                <a:cs typeface="Arial" panose="020B0604020202020204" pitchFamily="34" charset="0"/>
              </a:rPr>
              <a:t># </a:t>
            </a:r>
            <a:r>
              <a:rPr lang="vi-VN" sz="2400" b="1">
                <a:solidFill>
                  <a:srgbClr val="000000"/>
                </a:solidFill>
                <a:latin typeface="Arial" panose="020B0604020202020204" pitchFamily="34" charset="0"/>
                <a:cs typeface="Arial" panose="020B0604020202020204" pitchFamily="34" charset="0"/>
              </a:rPr>
              <a:t>37 IU/L</a:t>
            </a:r>
            <a:r>
              <a:rPr lang="en-US" sz="2400">
                <a:solidFill>
                  <a:srgbClr val="000000"/>
                </a:solidFill>
                <a:latin typeface="Arial" panose="020B0604020202020204" pitchFamily="34" charset="0"/>
                <a:cs typeface="Arial" panose="020B0604020202020204" pitchFamily="34" charset="0"/>
              </a:rPr>
              <a:t>:</a:t>
            </a:r>
            <a:r>
              <a:rPr lang="vi-VN" sz="2400">
                <a:solidFill>
                  <a:srgbClr val="000000"/>
                </a:solidFill>
                <a:latin typeface="Arial" panose="020B0604020202020204" pitchFamily="34" charset="0"/>
                <a:cs typeface="Arial" panose="020B0604020202020204" pitchFamily="34" charset="0"/>
              </a:rPr>
              <a:t> Se 81%, Sp 90%, </a:t>
            </a:r>
            <a:r>
              <a:rPr lang="en-US" sz="2400">
                <a:solidFill>
                  <a:srgbClr val="000000"/>
                </a:solidFill>
                <a:latin typeface="Arial" panose="020B0604020202020204" pitchFamily="34" charset="0"/>
                <a:cs typeface="Arial" panose="020B0604020202020204" pitchFamily="34" charset="0"/>
              </a:rPr>
              <a:t>PPV </a:t>
            </a:r>
            <a:r>
              <a:rPr lang="vi-VN" sz="2400">
                <a:solidFill>
                  <a:srgbClr val="000000"/>
                </a:solidFill>
                <a:latin typeface="Arial" panose="020B0604020202020204" pitchFamily="34" charset="0"/>
                <a:cs typeface="Arial" panose="020B0604020202020204" pitchFamily="34" charset="0"/>
              </a:rPr>
              <a:t>72% </a:t>
            </a:r>
            <a:endParaRPr lang="en-US" sz="2400">
              <a:solidFill>
                <a:srgbClr val="000000"/>
              </a:solidFill>
              <a:latin typeface="Arial" panose="020B0604020202020204" pitchFamily="34" charset="0"/>
              <a:cs typeface="Arial" panose="020B0604020202020204" pitchFamily="34" charset="0"/>
            </a:endParaRPr>
          </a:p>
          <a:p>
            <a:r>
              <a:rPr lang="vi-VN" sz="2400">
                <a:solidFill>
                  <a:srgbClr val="000000"/>
                </a:solidFill>
                <a:latin typeface="Arial" panose="020B0604020202020204" pitchFamily="34" charset="0"/>
                <a:cs typeface="Arial" panose="020B0604020202020204" pitchFamily="34" charset="0"/>
              </a:rPr>
              <a:t>C</a:t>
            </a:r>
            <a:r>
              <a:rPr lang="en-US" sz="2400">
                <a:solidFill>
                  <a:srgbClr val="000000"/>
                </a:solidFill>
                <a:latin typeface="Arial" panose="020B0604020202020204" pitchFamily="34" charset="0"/>
                <a:cs typeface="Arial" panose="020B0604020202020204" pitchFamily="34" charset="0"/>
              </a:rPr>
              <a:t>A</a:t>
            </a:r>
            <a:r>
              <a:rPr lang="vi-VN" sz="2400">
                <a:solidFill>
                  <a:srgbClr val="000000"/>
                </a:solidFill>
                <a:latin typeface="Arial" panose="020B0604020202020204" pitchFamily="34" charset="0"/>
                <a:cs typeface="Arial" panose="020B0604020202020204" pitchFamily="34" charset="0"/>
              </a:rPr>
              <a:t> 19 – 9 </a:t>
            </a:r>
            <a:r>
              <a:rPr lang="vi-VN" sz="2400" b="1">
                <a:solidFill>
                  <a:srgbClr val="000000"/>
                </a:solidFill>
                <a:latin typeface="Arial" panose="020B0604020202020204" pitchFamily="34" charset="0"/>
                <a:cs typeface="Arial" panose="020B0604020202020204" pitchFamily="34" charset="0"/>
              </a:rPr>
              <a:t>&gt; 100</a:t>
            </a:r>
            <a:r>
              <a:rPr lang="en-US" sz="2400" b="1">
                <a:solidFill>
                  <a:srgbClr val="000000"/>
                </a:solidFill>
                <a:latin typeface="Arial" panose="020B0604020202020204" pitchFamily="34" charset="0"/>
                <a:cs typeface="Arial" panose="020B0604020202020204" pitchFamily="34" charset="0"/>
              </a:rPr>
              <a:t>:</a:t>
            </a:r>
            <a:r>
              <a:rPr lang="vi-VN" sz="2400" b="1">
                <a:solidFill>
                  <a:srgbClr val="000000"/>
                </a:solidFill>
                <a:latin typeface="Arial" panose="020B0604020202020204" pitchFamily="34" charset="0"/>
                <a:cs typeface="Arial" panose="020B0604020202020204" pitchFamily="34" charset="0"/>
              </a:rPr>
              <a:t> </a:t>
            </a:r>
            <a:r>
              <a:rPr lang="vi-VN" sz="2400">
                <a:solidFill>
                  <a:srgbClr val="000000"/>
                </a:solidFill>
                <a:latin typeface="Arial" panose="020B0604020202020204" pitchFamily="34" charset="0"/>
                <a:cs typeface="Arial" panose="020B0604020202020204" pitchFamily="34" charset="0"/>
              </a:rPr>
              <a:t>Sp 98%, PPV 97%, NPV 89%</a:t>
            </a:r>
          </a:p>
          <a:p>
            <a:pPr marL="0" indent="0">
              <a:buNone/>
            </a:pPr>
            <a:r>
              <a:rPr lang="vi-VN" sz="2400" b="1">
                <a:solidFill>
                  <a:srgbClr val="000000"/>
                </a:solidFill>
                <a:latin typeface="Arial" panose="020B0604020202020204" pitchFamily="34" charset="0"/>
                <a:cs typeface="Arial" panose="020B0604020202020204" pitchFamily="34" charset="0"/>
              </a:rPr>
              <a:t>Vai trò </a:t>
            </a:r>
            <a:endParaRPr lang="en-US" sz="2400" b="1">
              <a:solidFill>
                <a:srgbClr val="000000"/>
              </a:solidFill>
              <a:latin typeface="Arial" panose="020B0604020202020204" pitchFamily="34" charset="0"/>
              <a:cs typeface="Arial" panose="020B0604020202020204" pitchFamily="34" charset="0"/>
            </a:endParaRPr>
          </a:p>
          <a:p>
            <a:r>
              <a:rPr lang="en-US" sz="2400">
                <a:solidFill>
                  <a:srgbClr val="000000"/>
                </a:solidFill>
                <a:latin typeface="Arial" panose="020B0604020202020204" pitchFamily="34" charset="0"/>
                <a:cs typeface="Arial" panose="020B0604020202020204" pitchFamily="34" charset="0"/>
              </a:rPr>
              <a:t>Chính: t</a:t>
            </a:r>
            <a:r>
              <a:rPr lang="vi-VN" sz="2400">
                <a:solidFill>
                  <a:srgbClr val="000000"/>
                </a:solidFill>
                <a:latin typeface="Arial" panose="020B0604020202020204" pitchFamily="34" charset="0"/>
                <a:cs typeface="Arial" panose="020B0604020202020204" pitchFamily="34" charset="0"/>
              </a:rPr>
              <a:t>heo dõi và tiên lượng</a:t>
            </a:r>
            <a:endParaRPr lang="en-US" sz="2400">
              <a:solidFill>
                <a:srgbClr val="000000"/>
              </a:solidFill>
              <a:latin typeface="Arial" panose="020B0604020202020204" pitchFamily="34" charset="0"/>
              <a:cs typeface="Arial" panose="020B0604020202020204" pitchFamily="34" charset="0"/>
            </a:endParaRPr>
          </a:p>
          <a:p>
            <a:pPr lvl="1"/>
            <a:r>
              <a:rPr lang="vi-VN" sz="2200">
                <a:solidFill>
                  <a:srgbClr val="000000"/>
                </a:solidFill>
                <a:latin typeface="Arial" panose="020B0604020202020204" pitchFamily="34" charset="0"/>
                <a:cs typeface="Arial" panose="020B0604020202020204" pitchFamily="34" charset="0"/>
              </a:rPr>
              <a:t>CA 19-9 trở về gần bình thường sau phẫu thuật 2 tuần</a:t>
            </a:r>
            <a:endParaRPr lang="en-US" sz="2200">
              <a:solidFill>
                <a:srgbClr val="000000"/>
              </a:solidFill>
              <a:latin typeface="Arial" panose="020B0604020202020204" pitchFamily="34" charset="0"/>
              <a:cs typeface="Arial" panose="020B0604020202020204" pitchFamily="34" charset="0"/>
            </a:endParaRPr>
          </a:p>
          <a:p>
            <a:pPr lvl="1"/>
            <a:r>
              <a:rPr lang="en-US" sz="2200">
                <a:solidFill>
                  <a:srgbClr val="000000"/>
                </a:solidFill>
                <a:latin typeface="Arial" panose="020B0604020202020204" pitchFamily="34" charset="0"/>
                <a:cs typeface="Arial" panose="020B0604020202020204" pitchFamily="34" charset="0"/>
              </a:rPr>
              <a:t>CA 19-9 g</a:t>
            </a:r>
            <a:r>
              <a:rPr lang="vi-VN" sz="2200">
                <a:solidFill>
                  <a:srgbClr val="000000"/>
                </a:solidFill>
                <a:latin typeface="Arial" panose="020B0604020202020204" pitchFamily="34" charset="0"/>
                <a:cs typeface="Arial" panose="020B0604020202020204" pitchFamily="34" charset="0"/>
              </a:rPr>
              <a:t>ia tăng trở lại khi u tái phát</a:t>
            </a:r>
          </a:p>
          <a:p>
            <a:pPr marL="0" indent="0">
              <a:buNone/>
            </a:pP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 Theo </a:t>
            </a:r>
            <a:r>
              <a:rPr lang="vi-VN" sz="2400">
                <a:solidFill>
                  <a:srgbClr val="000000"/>
                </a:solidFill>
                <a:latin typeface="Arial" panose="020B0604020202020204" pitchFamily="34" charset="0"/>
                <a:cs typeface="Arial" panose="020B0604020202020204" pitchFamily="34" charset="0"/>
              </a:rPr>
              <a:t>Marius và Reitz: 85xCEA + CA 19-9 &gt; 845 </a:t>
            </a: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vi-VN" sz="2400">
                <a:solidFill>
                  <a:srgbClr val="000000"/>
                </a:solidFill>
                <a:latin typeface="Arial" panose="020B0604020202020204" pitchFamily="34" charset="0"/>
                <a:cs typeface="Arial" panose="020B0604020202020204" pitchFamily="34" charset="0"/>
              </a:rPr>
              <a:t> giảm tiên lượng sống còn sau mổ.</a:t>
            </a:r>
            <a:endParaRPr lang="en-US" sz="2400">
              <a:solidFill>
                <a:srgbClr val="000000"/>
              </a:solidFill>
              <a:latin typeface="Arial" panose="020B0604020202020204" pitchFamily="34" charset="0"/>
              <a:cs typeface="Arial" panose="020B0604020202020204" pitchFamily="34" charset="0"/>
            </a:endParaRPr>
          </a:p>
          <a:p>
            <a:r>
              <a:rPr lang="en-US" sz="2400">
                <a:solidFill>
                  <a:srgbClr val="000000"/>
                </a:solidFill>
                <a:latin typeface="Arial" panose="020B0604020202020204" pitchFamily="34" charset="0"/>
                <a:cs typeface="Arial" panose="020B0604020202020204" pitchFamily="34" charset="0"/>
              </a:rPr>
              <a:t>K</a:t>
            </a:r>
            <a:r>
              <a:rPr lang="vi-VN" sz="2400">
                <a:solidFill>
                  <a:srgbClr val="000000"/>
                </a:solidFill>
                <a:latin typeface="Arial" panose="020B0604020202020204" pitchFamily="34" charset="0"/>
                <a:cs typeface="Arial" panose="020B0604020202020204" pitchFamily="34" charset="0"/>
              </a:rPr>
              <a:t> đoạn cuối OMC</a:t>
            </a:r>
            <a:r>
              <a:rPr lang="en-US" sz="2400">
                <a:solidFill>
                  <a:srgbClr val="000000"/>
                </a:solidFill>
                <a:latin typeface="Arial" panose="020B0604020202020204" pitchFamily="34" charset="0"/>
                <a:cs typeface="Arial" panose="020B0604020202020204" pitchFamily="34" charset="0"/>
              </a:rPr>
              <a:t>:</a:t>
            </a:r>
            <a:r>
              <a:rPr lang="vi-VN" sz="2400">
                <a:solidFill>
                  <a:srgbClr val="000000"/>
                </a:solidFill>
                <a:latin typeface="Arial" panose="020B0604020202020204" pitchFamily="34" charset="0"/>
                <a:cs typeface="Arial" panose="020B0604020202020204" pitchFamily="34" charset="0"/>
              </a:rPr>
              <a:t> có sự liên quan giữa CA 19-9 và khả năng cắt đc U, giai đoạn ung thư và tình trạng di căn hạch, thể hiện rõ khi CA 1</a:t>
            </a:r>
            <a:r>
              <a:rPr lang="en-US" sz="2400">
                <a:solidFill>
                  <a:srgbClr val="000000"/>
                </a:solidFill>
                <a:latin typeface="Arial" panose="020B0604020202020204" pitchFamily="34" charset="0"/>
                <a:cs typeface="Arial" panose="020B0604020202020204" pitchFamily="34" charset="0"/>
              </a:rPr>
              <a:t>9</a:t>
            </a:r>
            <a:r>
              <a:rPr lang="vi-VN" sz="2400">
                <a:solidFill>
                  <a:srgbClr val="000000"/>
                </a:solidFill>
                <a:latin typeface="Arial" panose="020B0604020202020204" pitchFamily="34" charset="0"/>
                <a:cs typeface="Arial" panose="020B0604020202020204" pitchFamily="34" charset="0"/>
              </a:rPr>
              <a:t>-9 &gt; 100.</a:t>
            </a:r>
          </a:p>
          <a:p>
            <a:pPr marL="0" indent="0">
              <a:buNone/>
            </a:pPr>
            <a:endParaRPr lang="en-US" sz="240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BBD3B20-0FDB-291D-D63C-10571312920E}"/>
              </a:ext>
            </a:extLst>
          </p:cNvPr>
          <p:cNvSpPr txBox="1"/>
          <p:nvPr/>
        </p:nvSpPr>
        <p:spPr>
          <a:xfrm>
            <a:off x="714027" y="6458857"/>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3892105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SINH HOÁ</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0" indent="0">
              <a:buNone/>
            </a:pPr>
            <a:r>
              <a:rPr lang="vi-VN" sz="3000" b="1">
                <a:solidFill>
                  <a:srgbClr val="000000"/>
                </a:solidFill>
                <a:latin typeface="Arial" panose="020B0604020202020204" pitchFamily="34" charset="0"/>
                <a:cs typeface="Arial" panose="020B0604020202020204" pitchFamily="34" charset="0"/>
              </a:rPr>
              <a:t>C</a:t>
            </a:r>
            <a:r>
              <a:rPr lang="en-US" sz="3000" b="1">
                <a:solidFill>
                  <a:srgbClr val="000000"/>
                </a:solidFill>
                <a:latin typeface="Arial" panose="020B0604020202020204" pitchFamily="34" charset="0"/>
                <a:cs typeface="Arial" panose="020B0604020202020204" pitchFamily="34" charset="0"/>
              </a:rPr>
              <a:t>EA</a:t>
            </a:r>
            <a:endParaRPr lang="vi-VN" sz="3000" b="1">
              <a:solidFill>
                <a:srgbClr val="000000"/>
              </a:solidFill>
              <a:latin typeface="Arial" panose="020B0604020202020204" pitchFamily="34" charset="0"/>
              <a:cs typeface="Arial" panose="020B0604020202020204" pitchFamily="34" charset="0"/>
            </a:endParaRPr>
          </a:p>
          <a:p>
            <a:r>
              <a:rPr lang="vi-VN" sz="2400">
                <a:solidFill>
                  <a:srgbClr val="000000"/>
                </a:solidFill>
                <a:latin typeface="Arial" panose="020B0604020202020204" pitchFamily="34" charset="0"/>
                <a:cs typeface="Arial" panose="020B0604020202020204" pitchFamily="34" charset="0"/>
              </a:rPr>
              <a:t>Không đặc hiệu</a:t>
            </a:r>
          </a:p>
          <a:p>
            <a:r>
              <a:rPr lang="vi-VN" sz="2400">
                <a:solidFill>
                  <a:srgbClr val="000000"/>
                </a:solidFill>
                <a:latin typeface="Arial" panose="020B0604020202020204" pitchFamily="34" charset="0"/>
                <a:cs typeface="Arial" panose="020B0604020202020204" pitchFamily="34" charset="0"/>
              </a:rPr>
              <a:t>Ít có giá trị chẩn đoán</a:t>
            </a:r>
          </a:p>
        </p:txBody>
      </p:sp>
    </p:spTree>
    <p:extLst>
      <p:ext uri="{BB962C8B-B14F-4D97-AF65-F5344CB8AC3E}">
        <p14:creationId xmlns:p14="http://schemas.microsoft.com/office/powerpoint/2010/main" val="107246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SINH HOÁ</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0" indent="0">
              <a:buNone/>
            </a:pPr>
            <a:r>
              <a:rPr lang="en-US" sz="2400" b="1">
                <a:solidFill>
                  <a:srgbClr val="000000"/>
                </a:solidFill>
                <a:latin typeface="Arial" panose="020B0604020202020204" pitchFamily="34" charset="0"/>
                <a:cs typeface="Arial" panose="020B0604020202020204" pitchFamily="34" charset="0"/>
              </a:rPr>
              <a:t>*Khi có tình trạng vàng da tắc mật</a:t>
            </a:r>
          </a:p>
          <a:p>
            <a:r>
              <a:rPr lang="en-US" sz="2400">
                <a:solidFill>
                  <a:srgbClr val="000000"/>
                </a:solidFill>
                <a:latin typeface="Arial" panose="020B0604020202020204" pitchFamily="34" charset="0"/>
                <a:cs typeface="Arial" panose="020B0604020202020204" pitchFamily="34" charset="0"/>
              </a:rPr>
              <a:t>Bilirubin TP tăng ưu thế TT</a:t>
            </a:r>
          </a:p>
          <a:p>
            <a:r>
              <a:rPr lang="en-US" sz="2400">
                <a:solidFill>
                  <a:srgbClr val="000000"/>
                </a:solidFill>
                <a:latin typeface="Arial" panose="020B0604020202020204" pitchFamily="34" charset="0"/>
                <a:cs typeface="Arial" panose="020B0604020202020204" pitchFamily="34" charset="0"/>
              </a:rPr>
              <a:t>ALP tăng</a:t>
            </a:r>
          </a:p>
          <a:p>
            <a:r>
              <a:rPr lang="en-US" sz="2400">
                <a:solidFill>
                  <a:srgbClr val="000000"/>
                </a:solidFill>
                <a:latin typeface="Arial" panose="020B0604020202020204" pitchFamily="34" charset="0"/>
                <a:cs typeface="Arial" panose="020B0604020202020204" pitchFamily="34" charset="0"/>
              </a:rPr>
              <a:t>AST, ALT</a:t>
            </a:r>
          </a:p>
          <a:p>
            <a:pPr lvl="1"/>
            <a:r>
              <a:rPr lang="en-US" sz="2200">
                <a:solidFill>
                  <a:srgbClr val="000000"/>
                </a:solidFill>
                <a:latin typeface="Arial" panose="020B0604020202020204" pitchFamily="34" charset="0"/>
                <a:cs typeface="Arial" panose="020B0604020202020204" pitchFamily="34" charset="0"/>
              </a:rPr>
              <a:t>Tăng nhẹ - TB</a:t>
            </a:r>
          </a:p>
          <a:p>
            <a:pPr lvl="1"/>
            <a:r>
              <a:rPr lang="en-US" sz="2200">
                <a:solidFill>
                  <a:srgbClr val="000000"/>
                </a:solidFill>
                <a:latin typeface="Arial" panose="020B0604020202020204" pitchFamily="34" charset="0"/>
                <a:cs typeface="Arial" panose="020B0604020202020204" pitchFamily="34" charset="0"/>
              </a:rPr>
              <a:t>Trở về gần bình thường sau khi giải quyết tắc mật hiệu quả</a:t>
            </a:r>
          </a:p>
          <a:p>
            <a:pPr marL="0" indent="0">
              <a:buNone/>
            </a:pPr>
            <a:endParaRPr lang="en-US" sz="240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6C3CE36-4D34-AB70-6097-CA28059A10F4}"/>
              </a:ext>
            </a:extLst>
          </p:cNvPr>
          <p:cNvSpPr txBox="1"/>
          <p:nvPr/>
        </p:nvSpPr>
        <p:spPr>
          <a:xfrm>
            <a:off x="714027" y="6458857"/>
            <a:ext cx="10763946" cy="553998"/>
          </a:xfrm>
          <a:prstGeom prst="rect">
            <a:avLst/>
          </a:prstGeom>
          <a:noFill/>
        </p:spPr>
        <p:txBody>
          <a:bodyPr wrap="square" rtlCol="0">
            <a:spAutoFit/>
          </a:bodyPr>
          <a:lstStyle/>
          <a:p>
            <a:r>
              <a:rPr lang="vi-VN" sz="1200" i="1">
                <a:solidFill>
                  <a:srgbClr val="404040"/>
                </a:solidFill>
              </a:rPr>
              <a:t>Phan Minh Trí, Đỗ Đình Công, (2021), Bệnh học ngoại khoa tiêu hoá, Trường Đại học Y dược TPHCM, tr. </a:t>
            </a:r>
            <a:r>
              <a:rPr lang="en-US" sz="1200" i="1">
                <a:solidFill>
                  <a:srgbClr val="404040"/>
                </a:solidFill>
              </a:rPr>
              <a:t>321-330</a:t>
            </a:r>
          </a:p>
          <a:p>
            <a:endParaRPr lang="en-US"/>
          </a:p>
        </p:txBody>
      </p:sp>
    </p:spTree>
    <p:extLst>
      <p:ext uri="{BB962C8B-B14F-4D97-AF65-F5344CB8AC3E}">
        <p14:creationId xmlns:p14="http://schemas.microsoft.com/office/powerpoint/2010/main" val="2986730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ĐÔNG CẦM MÁU</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6" y="2678513"/>
            <a:ext cx="3959574" cy="1500973"/>
          </a:xfrm>
          <a:ln>
            <a:solidFill>
              <a:schemeClr val="accent2">
                <a:lumMod val="60000"/>
                <a:lumOff val="40000"/>
              </a:schemeClr>
            </a:solidFill>
          </a:ln>
        </p:spPr>
        <p:txBody>
          <a:bodyPr>
            <a:noAutofit/>
          </a:bodyPr>
          <a:lstStyle/>
          <a:p>
            <a:pPr marL="0" indent="0">
              <a:buNone/>
            </a:pPr>
            <a:r>
              <a:rPr lang="en-US" sz="2400" b="1">
                <a:solidFill>
                  <a:srgbClr val="000000"/>
                </a:solidFill>
                <a:latin typeface="Arial" panose="020B0604020202020204" pitchFamily="34" charset="0"/>
                <a:cs typeface="Arial" panose="020B0604020202020204" pitchFamily="34" charset="0"/>
              </a:rPr>
              <a:t>*Tắc mật lâu ngày </a:t>
            </a:r>
            <a:r>
              <a:rPr lang="en-US" sz="2400" b="1">
                <a:solidFill>
                  <a:srgbClr val="000000"/>
                </a:solidFill>
                <a:latin typeface="Arial" panose="020B0604020202020204" pitchFamily="34" charset="0"/>
                <a:cs typeface="Arial" panose="020B0604020202020204" pitchFamily="34" charset="0"/>
                <a:sym typeface="Wingdings" panose="05000000000000000000" pitchFamily="2" charset="2"/>
              </a:rPr>
              <a:t> Kém hấp thu vitamin K</a:t>
            </a:r>
          </a:p>
          <a:p>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PT, INR kéo dài</a:t>
            </a: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A53F9CE-4214-63A1-9D5E-795D282661D7}"/>
              </a:ext>
            </a:extLst>
          </p:cNvPr>
          <p:cNvSpPr txBox="1"/>
          <p:nvPr/>
        </p:nvSpPr>
        <p:spPr>
          <a:xfrm>
            <a:off x="714028" y="6334017"/>
            <a:ext cx="10763946" cy="461665"/>
          </a:xfrm>
          <a:prstGeom prst="rect">
            <a:avLst/>
          </a:prstGeom>
          <a:noFill/>
        </p:spPr>
        <p:txBody>
          <a:bodyPr wrap="square" rtlCol="0">
            <a:spAutoFit/>
          </a:bodyPr>
          <a:lstStyle/>
          <a:p>
            <a:r>
              <a:rPr lang="vi-VN" sz="1200" i="1"/>
              <a:t>Phan Minh Trí, Đỗ Đình Công, (2021), Bệnh học ngoại khoa tiêu hoá, Trường Đại học Y dược TPHCM, tr. 321-330</a:t>
            </a:r>
            <a:endParaRPr lang="en-US" sz="1200" i="1"/>
          </a:p>
          <a:p>
            <a:endParaRPr lang="vi-VN" sz="1200" i="1"/>
          </a:p>
        </p:txBody>
      </p:sp>
      <p:pic>
        <p:nvPicPr>
          <p:cNvPr id="3076" name="Picture 4" descr="Vitamin K Deficiency | Calgary Guide">
            <a:extLst>
              <a:ext uri="{FF2B5EF4-FFF2-40B4-BE49-F238E27FC236}">
                <a16:creationId xmlns:a16="http://schemas.microsoft.com/office/drawing/2014/main" id="{A6F823CF-AFAF-0FE3-D2EE-055E40690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306" y="936170"/>
            <a:ext cx="6434668" cy="4826001"/>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ED00BCF2-07B9-EB63-6CFA-2D86B6EF109B}"/>
              </a:ext>
            </a:extLst>
          </p:cNvPr>
          <p:cNvSpPr/>
          <p:nvPr/>
        </p:nvSpPr>
        <p:spPr>
          <a:xfrm>
            <a:off x="8650514" y="4601029"/>
            <a:ext cx="2148115" cy="711200"/>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65900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CÔNG THỨC MÁU</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0" indent="0">
              <a:buNone/>
            </a:pPr>
            <a:r>
              <a:rPr lang="en-US" sz="2400" b="1">
                <a:solidFill>
                  <a:srgbClr val="000000"/>
                </a:solidFill>
                <a:latin typeface="Arial" panose="020B0604020202020204" pitchFamily="34" charset="0"/>
                <a:cs typeface="Arial" panose="020B0604020202020204" pitchFamily="34" charset="0"/>
              </a:rPr>
              <a:t>* K tá tràng D2, K bóng Vater hoặc K đầu tuỵ, K đoạn cuối OMC xâm lấn vào tá tràng gây chảy máu</a:t>
            </a:r>
          </a:p>
          <a:p>
            <a:r>
              <a:rPr lang="en-US" sz="2400">
                <a:solidFill>
                  <a:srgbClr val="000000"/>
                </a:solidFill>
                <a:latin typeface="Arial" panose="020B0604020202020204" pitchFamily="34" charset="0"/>
                <a:cs typeface="Arial" panose="020B0604020202020204" pitchFamily="34" charset="0"/>
              </a:rPr>
              <a:t>BN có biểu hiện thiếu máu đẳng sắc, đẳng bào</a:t>
            </a: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a:p>
            <a:pPr marL="0" indent="0">
              <a:buNone/>
            </a:pPr>
            <a:endParaRPr lang="en-US" sz="24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3696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29FD35D-B8CF-2F27-182F-F5F41CEADA95}"/>
              </a:ext>
            </a:extLst>
          </p:cNvPr>
          <p:cNvPicPr>
            <a:picLocks noChangeAspect="1"/>
          </p:cNvPicPr>
          <p:nvPr/>
        </p:nvPicPr>
        <p:blipFill rotWithShape="1">
          <a:blip r:embed="rId2"/>
          <a:srcRect l="13152" r="10772" b="2"/>
          <a:stretch/>
        </p:blipFill>
        <p:spPr>
          <a:xfrm>
            <a:off x="5635650" y="57508"/>
            <a:ext cx="4740560" cy="3540107"/>
          </a:xfrm>
          <a:prstGeom prst="rect">
            <a:avLst/>
          </a:prstGeom>
        </p:spPr>
      </p:pic>
      <p:sp>
        <p:nvSpPr>
          <p:cNvPr id="3" name="Content Placeholder 2">
            <a:extLst>
              <a:ext uri="{FF2B5EF4-FFF2-40B4-BE49-F238E27FC236}">
                <a16:creationId xmlns:a16="http://schemas.microsoft.com/office/drawing/2014/main" id="{D0BDE3A2-0381-654A-40F8-85AB19C4A467}"/>
              </a:ext>
            </a:extLst>
          </p:cNvPr>
          <p:cNvSpPr>
            <a:spLocks noGrp="1"/>
          </p:cNvSpPr>
          <p:nvPr>
            <p:ph idx="1"/>
          </p:nvPr>
        </p:nvSpPr>
        <p:spPr>
          <a:xfrm>
            <a:off x="5634546" y="4334572"/>
            <a:ext cx="5925312" cy="988512"/>
          </a:xfrm>
          <a:ln w="28575">
            <a:solidFill>
              <a:srgbClr val="FF0000"/>
            </a:solidFill>
          </a:ln>
        </p:spPr>
        <p:txBody>
          <a:bodyPr vert="horz" lIns="91440" tIns="45720" rIns="91440" bIns="45720" rtlCol="0" anchor="t">
            <a:noAutofit/>
          </a:bodyPr>
          <a:lstStyle/>
          <a:p>
            <a:r>
              <a:rPr lang="en-US" sz="2400">
                <a:latin typeface="Arial"/>
                <a:cs typeface="Arial"/>
              </a:rPr>
              <a:t>TMMTTT, TM </a:t>
            </a:r>
            <a:r>
              <a:rPr lang="en-US" sz="2400" err="1">
                <a:latin typeface="Arial"/>
                <a:cs typeface="Arial"/>
              </a:rPr>
              <a:t>cửa</a:t>
            </a:r>
            <a:endParaRPr lang="en-US" sz="2400">
              <a:latin typeface="Arial"/>
              <a:cs typeface="Arial"/>
            </a:endParaRPr>
          </a:p>
          <a:p>
            <a:r>
              <a:rPr lang="en-US" sz="2400">
                <a:latin typeface="Arial"/>
                <a:cs typeface="Arial"/>
              </a:rPr>
              <a:t>ĐMMTTT, ĐM </a:t>
            </a:r>
            <a:r>
              <a:rPr lang="en-US" sz="2400" err="1">
                <a:latin typeface="Arial"/>
                <a:cs typeface="Arial"/>
              </a:rPr>
              <a:t>thân</a:t>
            </a:r>
            <a:r>
              <a:rPr lang="en-US" sz="2400">
                <a:latin typeface="Arial"/>
                <a:cs typeface="Arial"/>
              </a:rPr>
              <a:t> </a:t>
            </a:r>
            <a:r>
              <a:rPr lang="en-US" sz="2400" err="1">
                <a:latin typeface="Arial"/>
                <a:cs typeface="Arial"/>
              </a:rPr>
              <a:t>tạng</a:t>
            </a:r>
            <a:r>
              <a:rPr lang="en-US" sz="2400">
                <a:latin typeface="Arial"/>
                <a:cs typeface="Arial"/>
              </a:rPr>
              <a:t>, ĐM </a:t>
            </a:r>
            <a:r>
              <a:rPr lang="en-US" sz="2400" err="1">
                <a:latin typeface="Arial"/>
                <a:cs typeface="Arial"/>
              </a:rPr>
              <a:t>gan</a:t>
            </a:r>
            <a:r>
              <a:rPr lang="en-US" sz="2400">
                <a:latin typeface="Arial"/>
                <a:cs typeface="Arial"/>
              </a:rPr>
              <a:t> </a:t>
            </a:r>
            <a:r>
              <a:rPr lang="en-US" sz="2400" err="1">
                <a:latin typeface="Arial"/>
                <a:cs typeface="Arial"/>
              </a:rPr>
              <a:t>chung</a:t>
            </a:r>
            <a:endParaRPr lang="en-US" sz="2400">
              <a:latin typeface="Arial"/>
              <a:cs typeface="Arial"/>
            </a:endParaRPr>
          </a:p>
        </p:txBody>
      </p:sp>
      <p:pic>
        <p:nvPicPr>
          <p:cNvPr id="6" name="Picture 6">
            <a:extLst>
              <a:ext uri="{FF2B5EF4-FFF2-40B4-BE49-F238E27FC236}">
                <a16:creationId xmlns:a16="http://schemas.microsoft.com/office/drawing/2014/main" id="{4A2D36CD-AE58-7512-7422-1A389609970B}"/>
              </a:ext>
            </a:extLst>
          </p:cNvPr>
          <p:cNvPicPr>
            <a:picLocks noChangeAspect="1"/>
          </p:cNvPicPr>
          <p:nvPr/>
        </p:nvPicPr>
        <p:blipFill>
          <a:blip r:embed="rId3"/>
          <a:stretch>
            <a:fillRect/>
          </a:stretch>
        </p:blipFill>
        <p:spPr>
          <a:xfrm>
            <a:off x="66136" y="-1072"/>
            <a:ext cx="5345501" cy="6687617"/>
          </a:xfrm>
          <a:prstGeom prst="rect">
            <a:avLst/>
          </a:prstGeom>
        </p:spPr>
      </p:pic>
    </p:spTree>
    <p:extLst>
      <p:ext uri="{BB962C8B-B14F-4D97-AF65-F5344CB8AC3E}">
        <p14:creationId xmlns:p14="http://schemas.microsoft.com/office/powerpoint/2010/main" val="154180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C3379221-A21D-6CD7-510A-68013DF65AF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Sinh thiết u</a:t>
            </a:r>
          </a:p>
        </p:txBody>
      </p:sp>
      <p:sp>
        <p:nvSpPr>
          <p:cNvPr id="5" name="Hộp Văn bản 4">
            <a:extLst>
              <a:ext uri="{FF2B5EF4-FFF2-40B4-BE49-F238E27FC236}">
                <a16:creationId xmlns:a16="http://schemas.microsoft.com/office/drawing/2014/main" id="{6B481EF4-7AAD-B947-B174-0DD0E7B95082}"/>
              </a:ext>
            </a:extLst>
          </p:cNvPr>
          <p:cNvSpPr txBox="1"/>
          <p:nvPr/>
        </p:nvSpPr>
        <p:spPr>
          <a:xfrm>
            <a:off x="5627922" y="2717647"/>
            <a:ext cx="4963379" cy="1938992"/>
          </a:xfrm>
          <a:prstGeom prst="rect">
            <a:avLst/>
          </a:prstGeom>
          <a:noFill/>
        </p:spPr>
        <p:txBody>
          <a:bodyPr wrap="square" rtlCol="0">
            <a:spAutoFit/>
          </a:bodyPr>
          <a:lstStyle/>
          <a:p>
            <a:pPr algn="l"/>
            <a:r>
              <a:rPr lang="vi-VN" sz="2400"/>
              <a:t>1. EUS – FNA</a:t>
            </a:r>
          </a:p>
          <a:p>
            <a:pPr algn="l"/>
            <a:r>
              <a:rPr lang="vi-VN" sz="2400"/>
              <a:t>2. ERCP</a:t>
            </a:r>
          </a:p>
          <a:p>
            <a:pPr algn="l"/>
            <a:r>
              <a:rPr lang="vi-VN" sz="2400"/>
              <a:t>3. Nội soi tá tràng D2</a:t>
            </a:r>
          </a:p>
          <a:p>
            <a:pPr algn="l"/>
            <a:r>
              <a:rPr lang="vi-VN" sz="2400"/>
              <a:t>4. Nội soi ổ bụng thám sát</a:t>
            </a:r>
          </a:p>
          <a:p>
            <a:pPr algn="l"/>
            <a:r>
              <a:rPr lang="vi-VN" sz="2400"/>
              <a:t>5. Sinh thiết qua da</a:t>
            </a:r>
          </a:p>
        </p:txBody>
      </p:sp>
    </p:spTree>
    <p:extLst>
      <p:ext uri="{BB962C8B-B14F-4D97-AF65-F5344CB8AC3E}">
        <p14:creationId xmlns:p14="http://schemas.microsoft.com/office/powerpoint/2010/main" val="3536066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EUS-FNA</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1593864"/>
            <a:ext cx="6039699" cy="3560190"/>
          </a:xfrm>
          <a:ln>
            <a:solidFill>
              <a:schemeClr val="accent2">
                <a:lumMod val="60000"/>
                <a:lumOff val="40000"/>
              </a:schemeClr>
            </a:solidFill>
          </a:ln>
        </p:spPr>
        <p:txBody>
          <a:bodyPr>
            <a:noAutofit/>
          </a:bodyPr>
          <a:lstStyle/>
          <a:p>
            <a:pPr marL="0" indent="0">
              <a:buNone/>
            </a:pPr>
            <a:r>
              <a:rPr lang="vi-VN" sz="2400">
                <a:solidFill>
                  <a:srgbClr val="000000"/>
                </a:solidFill>
                <a:latin typeface="Arial" panose="020B0604020202020204" pitchFamily="34" charset="0"/>
                <a:cs typeface="Arial" panose="020B0604020202020204" pitchFamily="34" charset="0"/>
              </a:rPr>
              <a:t>FNA: chỉ làm được tế bào học.</a:t>
            </a:r>
          </a:p>
          <a:p>
            <a:pPr marL="0" indent="0">
              <a:buNone/>
            </a:pPr>
            <a:r>
              <a:rPr lang="vi-VN" sz="2400">
                <a:solidFill>
                  <a:srgbClr val="000000"/>
                </a:solidFill>
                <a:latin typeface="Arial" panose="020B0604020202020204" pitchFamily="34" charset="0"/>
                <a:cs typeface="Arial" panose="020B0604020202020204" pitchFamily="34" charset="0"/>
              </a:rPr>
              <a:t>Ít xâm lấn hơn ERCP</a:t>
            </a:r>
            <a:endParaRPr lang="en-US" sz="2400">
              <a:solidFill>
                <a:srgbClr val="000000"/>
              </a:solidFill>
              <a:latin typeface="Arial" panose="020B0604020202020204" pitchFamily="34" charset="0"/>
              <a:cs typeface="Arial" panose="020B0604020202020204" pitchFamily="34" charset="0"/>
            </a:endParaRPr>
          </a:p>
          <a:p>
            <a:pPr marL="0" indent="0">
              <a:buNone/>
            </a:pPr>
            <a:r>
              <a:rPr lang="en-US" sz="2400" err="1">
                <a:solidFill>
                  <a:srgbClr val="000000"/>
                </a:solidFill>
                <a:latin typeface="Arial" panose="020B0604020202020204" pitchFamily="34" charset="0"/>
                <a:cs typeface="Arial" panose="020B0604020202020204" pitchFamily="34" charset="0"/>
              </a:rPr>
              <a:t>Vai</a:t>
            </a:r>
            <a:r>
              <a:rPr lang="en-US" sz="2400">
                <a:solidFill>
                  <a:srgbClr val="000000"/>
                </a:solidFill>
                <a:latin typeface="Arial" panose="020B0604020202020204" pitchFamily="34" charset="0"/>
                <a:cs typeface="Arial" panose="020B0604020202020204" pitchFamily="34" charset="0"/>
              </a:rPr>
              <a:t> </a:t>
            </a:r>
            <a:r>
              <a:rPr lang="en-US" sz="2400" err="1">
                <a:solidFill>
                  <a:srgbClr val="000000"/>
                </a:solidFill>
                <a:latin typeface="Arial" panose="020B0604020202020204" pitchFamily="34" charset="0"/>
                <a:cs typeface="Arial" panose="020B0604020202020204" pitchFamily="34" charset="0"/>
              </a:rPr>
              <a:t>trò</a:t>
            </a:r>
            <a:r>
              <a:rPr lang="en-US" sz="2400">
                <a:solidFill>
                  <a:srgbClr val="000000"/>
                </a:solidFill>
                <a:latin typeface="Arial" panose="020B0604020202020204" pitchFamily="34" charset="0"/>
                <a:cs typeface="Arial" panose="020B0604020202020204" pitchFamily="34" charset="0"/>
              </a:rPr>
              <a:t> </a:t>
            </a:r>
            <a:r>
              <a:rPr lang="vi-VN" sz="2400">
                <a:solidFill>
                  <a:srgbClr val="000000"/>
                </a:solidFill>
                <a:latin typeface="Arial" panose="020B0604020202020204" pitchFamily="34" charset="0"/>
                <a:cs typeface="Arial" panose="020B0604020202020204" pitchFamily="34" charset="0"/>
              </a:rPr>
              <a:t>trong những trường hợp u tụy mà không có tắc mật, cần phải có bằng chứng GPB trước mổ.</a:t>
            </a:r>
          </a:p>
          <a:p>
            <a:pPr marL="0" indent="0">
              <a:buNone/>
            </a:pPr>
            <a:r>
              <a:rPr lang="vi-VN" sz="2400">
                <a:solidFill>
                  <a:srgbClr val="000000"/>
                </a:solidFill>
                <a:latin typeface="Arial" panose="020B0604020202020204" pitchFamily="34" charset="0"/>
                <a:cs typeface="Arial" panose="020B0604020202020204" pitchFamily="34" charset="0"/>
              </a:rPr>
              <a:t>Se: 80-95% (U tuỵ) </a:t>
            </a: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vi-VN" sz="2400">
                <a:solidFill>
                  <a:srgbClr val="000000"/>
                </a:solidFill>
                <a:latin typeface="Arial" panose="020B0604020202020204" pitchFamily="34" charset="0"/>
                <a:cs typeface="Arial" panose="020B0604020202020204" pitchFamily="34" charset="0"/>
              </a:rPr>
              <a:t> 98.3% (u tuỵ không tắc mật) </a:t>
            </a: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vi-VN" sz="2400">
                <a:solidFill>
                  <a:srgbClr val="000000"/>
                </a:solidFill>
                <a:latin typeface="Arial" panose="020B0604020202020204" pitchFamily="34" charset="0"/>
                <a:cs typeface="Arial" panose="020B0604020202020204" pitchFamily="34" charset="0"/>
              </a:rPr>
              <a:t> 92.5% (TH kèm viêm tuỵ mạn</a:t>
            </a:r>
            <a:endParaRPr lang="en-US" sz="2400">
              <a:solidFill>
                <a:srgbClr val="000000"/>
              </a:solidFill>
              <a:latin typeface="Arial" panose="020B0604020202020204" pitchFamily="34" charset="0"/>
              <a:cs typeface="Arial" panose="020B0604020202020204" pitchFamily="34" charset="0"/>
            </a:endParaRPr>
          </a:p>
        </p:txBody>
      </p:sp>
      <p:pic>
        <p:nvPicPr>
          <p:cNvPr id="1026" name="Picture 2" descr="Endoscopic ultrasound (EUS) - AGA GI Patient Center">
            <a:extLst>
              <a:ext uri="{FF2B5EF4-FFF2-40B4-BE49-F238E27FC236}">
                <a16:creationId xmlns:a16="http://schemas.microsoft.com/office/drawing/2014/main" id="{F608C760-3B32-3C19-C33F-3810A5633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6112" y="1063543"/>
            <a:ext cx="4481861" cy="46208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98FF14-9902-1B4A-CF75-A942747DC82B}"/>
              </a:ext>
            </a:extLst>
          </p:cNvPr>
          <p:cNvSpPr txBox="1"/>
          <p:nvPr/>
        </p:nvSpPr>
        <p:spPr>
          <a:xfrm>
            <a:off x="714027" y="6163293"/>
            <a:ext cx="10763946" cy="830997"/>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M. Ducreux và các cộng sự. (2015), "Cancer of the pancreas: ESMO Clinical Practice Guidelines for diagnosis, treatment and follow-up†", Annals of Oncology. 26, tr. v56-v68</a:t>
            </a:r>
          </a:p>
          <a:p>
            <a:r>
              <a:rPr lang="vi-VN" sz="1200" i="1">
                <a:latin typeface="Arial" panose="020B0604020202020204" pitchFamily="34" charset="0"/>
                <a:cs typeface="Arial" panose="020B0604020202020204" pitchFamily="34" charset="0"/>
              </a:rPr>
              <a:t>Phan Minh Trí, Đỗ Đình Công, (2021), Bệnh học ngoại khoa tiêu hoá, Trường Đại học Y dược TPHCM, tr. 321-330</a:t>
            </a:r>
            <a:endParaRPr lang="en-US" sz="1200" i="1">
              <a:latin typeface="Arial" panose="020B0604020202020204" pitchFamily="34" charset="0"/>
              <a:cs typeface="Arial" panose="020B0604020202020204" pitchFamily="34" charset="0"/>
            </a:endParaRPr>
          </a:p>
          <a:p>
            <a:endParaRPr lang="vi-VN" sz="1200" i="1"/>
          </a:p>
        </p:txBody>
      </p:sp>
    </p:spTree>
    <p:extLst>
      <p:ext uri="{BB962C8B-B14F-4D97-AF65-F5344CB8AC3E}">
        <p14:creationId xmlns:p14="http://schemas.microsoft.com/office/powerpoint/2010/main" val="2966884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vi-VN"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ERCP</a:t>
            </a:r>
            <a:endPar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endParaRP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632092" y="979447"/>
            <a:ext cx="5060998" cy="4899106"/>
          </a:xfrm>
          <a:ln>
            <a:solidFill>
              <a:schemeClr val="accent2">
                <a:lumMod val="60000"/>
                <a:lumOff val="40000"/>
              </a:schemeClr>
            </a:solidFill>
          </a:ln>
        </p:spPr>
        <p:txBody>
          <a:bodyPr>
            <a:noAutofit/>
          </a:bodyPr>
          <a:lstStyle/>
          <a:p>
            <a:pPr marL="0" indent="0">
              <a:buNone/>
            </a:pPr>
            <a:r>
              <a:rPr lang="vi-VN" sz="2400" b="1">
                <a:solidFill>
                  <a:srgbClr val="000000"/>
                </a:solidFill>
                <a:latin typeface="Arial" panose="020B0604020202020204" pitchFamily="34" charset="0"/>
                <a:cs typeface="Arial" panose="020B0604020202020204" pitchFamily="34" charset="0"/>
              </a:rPr>
              <a:t>Ưu điểm</a:t>
            </a:r>
          </a:p>
          <a:p>
            <a:r>
              <a:rPr lang="vi-VN" sz="2400">
                <a:solidFill>
                  <a:srgbClr val="000000"/>
                </a:solidFill>
                <a:latin typeface="Arial" panose="020B0604020202020204" pitchFamily="34" charset="0"/>
                <a:cs typeface="Arial" panose="020B0604020202020204" pitchFamily="34" charset="0"/>
              </a:rPr>
              <a:t>Sinh thiết làm GPB</a:t>
            </a:r>
          </a:p>
          <a:p>
            <a:r>
              <a:rPr lang="vi-VN" sz="2400">
                <a:solidFill>
                  <a:srgbClr val="000000"/>
                </a:solidFill>
                <a:latin typeface="Arial" panose="020B0604020202020204" pitchFamily="34" charset="0"/>
                <a:cs typeface="Arial" panose="020B0604020202020204" pitchFamily="34" charset="0"/>
              </a:rPr>
              <a:t>Xâm lấn hơn EUS – FNA</a:t>
            </a:r>
          </a:p>
          <a:p>
            <a:r>
              <a:rPr lang="vi-VN" sz="2400">
                <a:solidFill>
                  <a:srgbClr val="000000"/>
                </a:solidFill>
                <a:latin typeface="Arial" panose="020B0604020202020204" pitchFamily="34" charset="0"/>
                <a:cs typeface="Arial" panose="020B0604020202020204" pitchFamily="34" charset="0"/>
              </a:rPr>
              <a:t>Ưu tiên sử dụng khi có tắc mật kèm theo</a:t>
            </a:r>
          </a:p>
          <a:p>
            <a:pPr marL="0" indent="0">
              <a:buNone/>
            </a:pPr>
            <a:r>
              <a:rPr lang="vi-VN" sz="2400" b="1">
                <a:solidFill>
                  <a:srgbClr val="000000"/>
                </a:solidFill>
                <a:latin typeface="Arial" panose="020B0604020202020204" pitchFamily="34" charset="0"/>
                <a:cs typeface="Arial" panose="020B0604020202020204" pitchFamily="34" charset="0"/>
              </a:rPr>
              <a:t>Chống chỉ định</a:t>
            </a:r>
          </a:p>
          <a:p>
            <a:r>
              <a:rPr lang="vi-VN" sz="2400">
                <a:solidFill>
                  <a:srgbClr val="000000"/>
                </a:solidFill>
                <a:latin typeface="Arial" panose="020B0604020202020204" pitchFamily="34" charset="0"/>
                <a:cs typeface="Arial" panose="020B0604020202020204" pitchFamily="34" charset="0"/>
              </a:rPr>
              <a:t>BN đã cắt dạ dày</a:t>
            </a:r>
          </a:p>
          <a:p>
            <a:r>
              <a:rPr lang="vi-VN" sz="2400">
                <a:solidFill>
                  <a:srgbClr val="000000"/>
                </a:solidFill>
                <a:latin typeface="Arial" panose="020B0604020202020204" pitchFamily="34" charset="0"/>
                <a:cs typeface="Arial" panose="020B0604020202020204" pitchFamily="34" charset="0"/>
              </a:rPr>
              <a:t>BN có túi thừa tá tràng</a:t>
            </a:r>
          </a:p>
          <a:p>
            <a:r>
              <a:rPr lang="vi-VN" sz="2400">
                <a:solidFill>
                  <a:srgbClr val="000000"/>
                </a:solidFill>
                <a:latin typeface="Arial" panose="020B0604020202020204" pitchFamily="34" charset="0"/>
                <a:cs typeface="Arial" panose="020B0604020202020204" pitchFamily="34" charset="0"/>
              </a:rPr>
              <a:t>Hẹp môn vị loét tá tràng xơ chai</a:t>
            </a:r>
          </a:p>
          <a:p>
            <a:r>
              <a:rPr lang="vi-VN" sz="2400">
                <a:solidFill>
                  <a:srgbClr val="000000"/>
                </a:solidFill>
                <a:latin typeface="Arial" panose="020B0604020202020204" pitchFamily="34" charset="0"/>
                <a:cs typeface="Arial" panose="020B0604020202020204" pitchFamily="34" charset="0"/>
              </a:rPr>
              <a:t>Tắc mật hoàn toàn</a:t>
            </a:r>
            <a:endParaRPr lang="en-US" sz="2400">
              <a:solidFill>
                <a:srgbClr val="000000"/>
              </a:solidFill>
              <a:latin typeface="Arial" panose="020B0604020202020204" pitchFamily="34" charset="0"/>
              <a:cs typeface="Arial" panose="020B0604020202020204" pitchFamily="34" charset="0"/>
            </a:endParaRPr>
          </a:p>
        </p:txBody>
      </p:sp>
      <p:pic>
        <p:nvPicPr>
          <p:cNvPr id="3" name="Hình ảnh 5">
            <a:extLst>
              <a:ext uri="{FF2B5EF4-FFF2-40B4-BE49-F238E27FC236}">
                <a16:creationId xmlns:a16="http://schemas.microsoft.com/office/drawing/2014/main" id="{5C913B95-DC27-5944-850A-11857C3DE3CB}"/>
              </a:ext>
            </a:extLst>
          </p:cNvPr>
          <p:cNvPicPr>
            <a:picLocks noChangeAspect="1"/>
          </p:cNvPicPr>
          <p:nvPr/>
        </p:nvPicPr>
        <p:blipFill>
          <a:blip r:embed="rId2"/>
          <a:stretch>
            <a:fillRect/>
          </a:stretch>
        </p:blipFill>
        <p:spPr>
          <a:xfrm>
            <a:off x="5992009" y="1833896"/>
            <a:ext cx="6013058" cy="3190208"/>
          </a:xfrm>
          <a:prstGeom prst="rect">
            <a:avLst/>
          </a:prstGeom>
        </p:spPr>
      </p:pic>
    </p:spTree>
    <p:extLst>
      <p:ext uri="{BB962C8B-B14F-4D97-AF65-F5344CB8AC3E}">
        <p14:creationId xmlns:p14="http://schemas.microsoft.com/office/powerpoint/2010/main" val="2382609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NỘI SOI TÁ TRÀNG D2</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pPr marL="0" indent="0">
              <a:buNone/>
            </a:pPr>
            <a:r>
              <a:rPr lang="en-US" sz="2400">
                <a:solidFill>
                  <a:srgbClr val="000000"/>
                </a:solidFill>
                <a:latin typeface="Arial" panose="020B0604020202020204" pitchFamily="34" charset="0"/>
                <a:cs typeface="Arial" panose="020B0604020202020204" pitchFamily="34" charset="0"/>
              </a:rPr>
              <a:t>Nên chỉ định để có thể phát hiện </a:t>
            </a:r>
            <a:r>
              <a:rPr lang="en-US" sz="2400" b="1">
                <a:solidFill>
                  <a:srgbClr val="000000"/>
                </a:solidFill>
                <a:latin typeface="Arial" panose="020B0604020202020204" pitchFamily="34" charset="0"/>
                <a:cs typeface="Arial" panose="020B0604020202020204" pitchFamily="34" charset="0"/>
              </a:rPr>
              <a:t>u tá tràng</a:t>
            </a:r>
            <a:r>
              <a:rPr lang="en-US" sz="2400">
                <a:solidFill>
                  <a:srgbClr val="000000"/>
                </a:solidFill>
                <a:latin typeface="Arial" panose="020B0604020202020204" pitchFamily="34" charset="0"/>
                <a:cs typeface="Arial" panose="020B0604020202020204" pitchFamily="34" charset="0"/>
              </a:rPr>
              <a:t>/</a:t>
            </a:r>
            <a:r>
              <a:rPr lang="en-US" sz="2400" b="1">
                <a:solidFill>
                  <a:srgbClr val="000000"/>
                </a:solidFill>
                <a:latin typeface="Arial" panose="020B0604020202020204" pitchFamily="34" charset="0"/>
                <a:cs typeface="Arial" panose="020B0604020202020204" pitchFamily="34" charset="0"/>
              </a:rPr>
              <a:t>u bóng Vater </a:t>
            </a: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sz="2400">
                <a:solidFill>
                  <a:srgbClr val="000000"/>
                </a:solidFill>
                <a:latin typeface="Arial" panose="020B0604020202020204" pitchFamily="34" charset="0"/>
                <a:cs typeface="Arial" panose="020B0604020202020204" pitchFamily="34" charset="0"/>
              </a:rPr>
              <a:t> sinh thiết luôn </a:t>
            </a:r>
          </a:p>
          <a:p>
            <a:pPr marL="0" indent="0">
              <a:buNone/>
            </a:pPr>
            <a:endParaRPr lang="en-US" sz="2400">
              <a:solidFill>
                <a:srgbClr val="000000"/>
              </a:solidFill>
              <a:latin typeface="Arial" panose="020B0604020202020204" pitchFamily="34" charset="0"/>
              <a:cs typeface="Arial" panose="020B0604020202020204" pitchFamily="34" charset="0"/>
            </a:endParaRPr>
          </a:p>
        </p:txBody>
      </p:sp>
      <p:pic>
        <p:nvPicPr>
          <p:cNvPr id="2050" name="Picture 2" descr="Gastric tissue biopsy and culture Information | Mount Sinai - New York">
            <a:extLst>
              <a:ext uri="{FF2B5EF4-FFF2-40B4-BE49-F238E27FC236}">
                <a16:creationId xmlns:a16="http://schemas.microsoft.com/office/drawing/2014/main" id="{6265F165-43C8-0CC8-439E-12F75AE3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979" y="1423736"/>
            <a:ext cx="5610726" cy="44885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C01FE9A-229B-5862-56B8-1FD9C8217B5B}"/>
                  </a:ext>
                </a:extLst>
              </p14:cNvPr>
              <p14:cNvContentPartPr/>
              <p14:nvPr/>
            </p14:nvContentPartPr>
            <p14:xfrm>
              <a:off x="8309053" y="5630217"/>
              <a:ext cx="360" cy="6840"/>
            </p14:xfrm>
          </p:contentPart>
        </mc:Choice>
        <mc:Fallback>
          <p:pic>
            <p:nvPicPr>
              <p:cNvPr id="2" name="Ink 1">
                <a:extLst>
                  <a:ext uri="{FF2B5EF4-FFF2-40B4-BE49-F238E27FC236}">
                    <a16:creationId xmlns:a16="http://schemas.microsoft.com/office/drawing/2014/main" id="{FC01FE9A-229B-5862-56B8-1FD9C8217B5B}"/>
                  </a:ext>
                </a:extLst>
              </p:cNvPr>
              <p:cNvPicPr/>
              <p:nvPr/>
            </p:nvPicPr>
            <p:blipFill>
              <a:blip r:embed="rId4"/>
              <a:stretch>
                <a:fillRect/>
              </a:stretch>
            </p:blipFill>
            <p:spPr>
              <a:xfrm>
                <a:off x="8300053" y="5621217"/>
                <a:ext cx="180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D6E05E88-4B9A-74EC-BD6B-97113BDA2228}"/>
                  </a:ext>
                </a:extLst>
              </p14:cNvPr>
              <p14:cNvContentPartPr/>
              <p14:nvPr/>
            </p14:nvContentPartPr>
            <p14:xfrm>
              <a:off x="7961258" y="5700353"/>
              <a:ext cx="984600" cy="130320"/>
            </p14:xfrm>
          </p:contentPart>
        </mc:Choice>
        <mc:Fallback>
          <p:pic>
            <p:nvPicPr>
              <p:cNvPr id="6" name="Ink 5">
                <a:extLst>
                  <a:ext uri="{FF2B5EF4-FFF2-40B4-BE49-F238E27FC236}">
                    <a16:creationId xmlns:a16="http://schemas.microsoft.com/office/drawing/2014/main" id="{D6E05E88-4B9A-74EC-BD6B-97113BDA2228}"/>
                  </a:ext>
                </a:extLst>
              </p:cNvPr>
              <p:cNvPicPr/>
              <p:nvPr/>
            </p:nvPicPr>
            <p:blipFill>
              <a:blip r:embed="rId6"/>
              <a:stretch>
                <a:fillRect/>
              </a:stretch>
            </p:blipFill>
            <p:spPr>
              <a:xfrm>
                <a:off x="7898258" y="5637353"/>
                <a:ext cx="11102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497AAE25-B12B-B683-50D7-94DF97080B6F}"/>
                  </a:ext>
                </a:extLst>
              </p14:cNvPr>
              <p14:cNvContentPartPr/>
              <p14:nvPr/>
            </p14:nvContentPartPr>
            <p14:xfrm>
              <a:off x="8702560" y="5838475"/>
              <a:ext cx="360" cy="360"/>
            </p14:xfrm>
          </p:contentPart>
        </mc:Choice>
        <mc:Fallback>
          <p:pic>
            <p:nvPicPr>
              <p:cNvPr id="7" name="Ink 6">
                <a:extLst>
                  <a:ext uri="{FF2B5EF4-FFF2-40B4-BE49-F238E27FC236}">
                    <a16:creationId xmlns:a16="http://schemas.microsoft.com/office/drawing/2014/main" id="{497AAE25-B12B-B683-50D7-94DF97080B6F}"/>
                  </a:ext>
                </a:extLst>
              </p:cNvPr>
              <p:cNvPicPr/>
              <p:nvPr/>
            </p:nvPicPr>
            <p:blipFill>
              <a:blip r:embed="rId8"/>
              <a:stretch>
                <a:fillRect/>
              </a:stretch>
            </p:blipFill>
            <p:spPr>
              <a:xfrm>
                <a:off x="8639560" y="5775475"/>
                <a:ext cx="126000" cy="126000"/>
              </a:xfrm>
              <a:prstGeom prst="rect">
                <a:avLst/>
              </a:prstGeom>
            </p:spPr>
          </p:pic>
        </mc:Fallback>
      </mc:AlternateContent>
    </p:spTree>
    <p:extLst>
      <p:ext uri="{BB962C8B-B14F-4D97-AF65-F5344CB8AC3E}">
        <p14:creationId xmlns:p14="http://schemas.microsoft.com/office/powerpoint/2010/main" val="2008568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1"/>
            <a:ext cx="12192000" cy="952501"/>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NỘI SOI Ổ BỤNG THÁM SÁT - Diagnostic staging laparoscopy (</a:t>
            </a:r>
            <a:r>
              <a:rPr kumimoji="0" lang="en-US" sz="2500" b="1" i="0" u="none" strike="noStrike" kern="1200" cap="all" spc="200" normalizeH="0" baseline="0" noProof="0">
                <a:ln>
                  <a:noFill/>
                </a:ln>
                <a:solidFill>
                  <a:schemeClr val="accent3">
                    <a:lumMod val="75000"/>
                  </a:schemeClr>
                </a:solidFill>
                <a:effectLst/>
                <a:uLnTx/>
                <a:uFillTx/>
                <a:latin typeface="Cambria" panose="02040503050406030204" pitchFamily="18" charset="0"/>
                <a:ea typeface="+mj-ea"/>
                <a:cs typeface="+mj-cs"/>
              </a:rPr>
              <a:t>DSL</a:t>
            </a: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 </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1371601"/>
            <a:ext cx="5470873" cy="4546599"/>
          </a:xfrm>
          <a:ln>
            <a:solidFill>
              <a:schemeClr val="accent2">
                <a:lumMod val="60000"/>
                <a:lumOff val="40000"/>
              </a:schemeClr>
            </a:solidFill>
          </a:ln>
        </p:spPr>
        <p:txBody>
          <a:bodyPr>
            <a:noAutofit/>
          </a:bodyPr>
          <a:lstStyle/>
          <a:p>
            <a:r>
              <a:rPr lang="en-US" sz="2400">
                <a:solidFill>
                  <a:srgbClr val="000000"/>
                </a:solidFill>
                <a:latin typeface="Arial" panose="020B0604020202020204" pitchFamily="34" charset="0"/>
                <a:cs typeface="Arial" panose="020B0604020202020204" pitchFamily="34" charset="0"/>
              </a:rPr>
              <a:t>Thực hiện DSL cho BN u quanh bóng Vater mang lại rất ít lợi ích (chỉ tránh được #2.3% PT mở bụng không cần thiết).</a:t>
            </a:r>
          </a:p>
          <a:p>
            <a:r>
              <a:rPr lang="en-US" sz="2400">
                <a:solidFill>
                  <a:srgbClr val="000000"/>
                </a:solidFill>
                <a:latin typeface="Arial" panose="020B0604020202020204" pitchFamily="34" charset="0"/>
                <a:cs typeface="Arial" panose="020B0604020202020204" pitchFamily="34" charset="0"/>
              </a:rPr>
              <a:t>Thực hiện DSL được cân nhắc khi đã thực hiện EUS-FNA mà kết quả không rõ ràng.</a:t>
            </a:r>
          </a:p>
        </p:txBody>
      </p:sp>
      <p:sp>
        <p:nvSpPr>
          <p:cNvPr id="2" name="TextBox 1">
            <a:extLst>
              <a:ext uri="{FF2B5EF4-FFF2-40B4-BE49-F238E27FC236}">
                <a16:creationId xmlns:a16="http://schemas.microsoft.com/office/drawing/2014/main" id="{EB8721CA-9657-23F5-247F-DD13B1EAC271}"/>
              </a:ext>
            </a:extLst>
          </p:cNvPr>
          <p:cNvSpPr txBox="1"/>
          <p:nvPr/>
        </p:nvSpPr>
        <p:spPr>
          <a:xfrm>
            <a:off x="714027" y="6038850"/>
            <a:ext cx="10763946" cy="461665"/>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Jeffrey Marks, MD (2022). Diagnostic staging laparoscopy: General principles for staging primary digestive malignancies. In: Wenliang C, ed. Uptodate. Waltham, Massachusetts.:Uptodate, 2022  </a:t>
            </a:r>
          </a:p>
        </p:txBody>
      </p:sp>
      <p:pic>
        <p:nvPicPr>
          <p:cNvPr id="3" name="Picture 2">
            <a:extLst>
              <a:ext uri="{FF2B5EF4-FFF2-40B4-BE49-F238E27FC236}">
                <a16:creationId xmlns:a16="http://schemas.microsoft.com/office/drawing/2014/main" id="{0B5AFB78-58D0-DBE7-A433-3C93DF891208}"/>
              </a:ext>
            </a:extLst>
          </p:cNvPr>
          <p:cNvPicPr>
            <a:picLocks noChangeAspect="1"/>
          </p:cNvPicPr>
          <p:nvPr/>
        </p:nvPicPr>
        <p:blipFill>
          <a:blip r:embed="rId2"/>
          <a:stretch>
            <a:fillRect/>
          </a:stretch>
        </p:blipFill>
        <p:spPr>
          <a:xfrm>
            <a:off x="6515099" y="1606550"/>
            <a:ext cx="4859867" cy="3644900"/>
          </a:xfrm>
          <a:prstGeom prst="rect">
            <a:avLst/>
          </a:prstGeom>
        </p:spPr>
      </p:pic>
    </p:spTree>
    <p:extLst>
      <p:ext uri="{BB962C8B-B14F-4D97-AF65-F5344CB8AC3E}">
        <p14:creationId xmlns:p14="http://schemas.microsoft.com/office/powerpoint/2010/main" val="335156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AE27B647-456F-0E40-6356-A7117573DC8C}"/>
              </a:ext>
            </a:extLst>
          </p:cNvPr>
          <p:cNvSpPr txBox="1">
            <a:spLocks/>
          </p:cNvSpPr>
          <p:nvPr/>
        </p:nvSpPr>
        <p:spPr bwMode="black">
          <a:xfrm>
            <a:off x="0" y="0"/>
            <a:ext cx="12192000" cy="52398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all" spc="200" normalizeH="0" baseline="0" noProof="0">
                <a:ln>
                  <a:noFill/>
                </a:ln>
                <a:solidFill>
                  <a:srgbClr val="262626"/>
                </a:solidFill>
                <a:effectLst/>
                <a:uLnTx/>
                <a:uFillTx/>
                <a:latin typeface="Cambria" panose="02040503050406030204" pitchFamily="18" charset="0"/>
                <a:ea typeface="+mj-ea"/>
                <a:cs typeface="+mj-cs"/>
              </a:rPr>
              <a:t>SINH THIẾT QUA DA</a:t>
            </a:r>
          </a:p>
        </p:txBody>
      </p:sp>
      <p:sp>
        <p:nvSpPr>
          <p:cNvPr id="5" name="Chỗ dành sẵn cho Nội dung 2">
            <a:extLst>
              <a:ext uri="{FF2B5EF4-FFF2-40B4-BE49-F238E27FC236}">
                <a16:creationId xmlns:a16="http://schemas.microsoft.com/office/drawing/2014/main" id="{38BA094B-4052-E9B0-6ACB-6F8FBAD7E171}"/>
              </a:ext>
            </a:extLst>
          </p:cNvPr>
          <p:cNvSpPr>
            <a:spLocks noGrp="1"/>
          </p:cNvSpPr>
          <p:nvPr>
            <p:ph idx="1"/>
          </p:nvPr>
        </p:nvSpPr>
        <p:spPr>
          <a:xfrm>
            <a:off x="714027" y="691939"/>
            <a:ext cx="10763946" cy="5474121"/>
          </a:xfrm>
          <a:ln>
            <a:solidFill>
              <a:schemeClr val="accent2">
                <a:lumMod val="60000"/>
                <a:lumOff val="40000"/>
              </a:schemeClr>
            </a:solidFill>
          </a:ln>
        </p:spPr>
        <p:txBody>
          <a:bodyPr>
            <a:noAutofit/>
          </a:bodyPr>
          <a:lstStyle/>
          <a:p>
            <a:r>
              <a:rPr lang="en-US" sz="2400">
                <a:solidFill>
                  <a:srgbClr val="000000"/>
                </a:solidFill>
                <a:latin typeface="Arial" panose="020B0604020202020204" pitchFamily="34" charset="0"/>
                <a:cs typeface="Arial" panose="020B0604020202020204" pitchFamily="34" charset="0"/>
              </a:rPr>
              <a:t>Không khả thi trường hợp u nằm sâu</a:t>
            </a:r>
          </a:p>
          <a:p>
            <a:r>
              <a:rPr lang="en-US" sz="2400">
                <a:solidFill>
                  <a:srgbClr val="000000"/>
                </a:solidFill>
                <a:latin typeface="Arial" panose="020B0604020202020204" pitchFamily="34" charset="0"/>
                <a:cs typeface="Arial" panose="020B0604020202020204" pitchFamily="34" charset="0"/>
              </a:rPr>
              <a:t>Có khả năng gieo rắc qua đường chọc kim</a:t>
            </a:r>
          </a:p>
          <a:p>
            <a:pPr marL="0" indent="0">
              <a:buNone/>
            </a:pPr>
            <a:r>
              <a:rPr lang="en-US" sz="24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sz="2400" b="1">
                <a:solidFill>
                  <a:srgbClr val="000000"/>
                </a:solidFill>
                <a:latin typeface="Arial" panose="020B0604020202020204" pitchFamily="34" charset="0"/>
                <a:cs typeface="Arial" panose="020B0604020202020204" pitchFamily="34" charset="0"/>
                <a:sym typeface="Wingdings" panose="05000000000000000000" pitchFamily="2" charset="2"/>
              </a:rPr>
              <a:t>Không dùng</a:t>
            </a:r>
            <a:endParaRPr lang="en-US" sz="2400" b="1">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377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FDD809F0-6C6E-4F80-C50B-332EA17E4971}"/>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Phân giai đoạn ung thư</a:t>
            </a:r>
          </a:p>
        </p:txBody>
      </p:sp>
      <p:pic>
        <p:nvPicPr>
          <p:cNvPr id="5" name="Hình ảnh 4">
            <a:extLst>
              <a:ext uri="{FF2B5EF4-FFF2-40B4-BE49-F238E27FC236}">
                <a16:creationId xmlns:a16="http://schemas.microsoft.com/office/drawing/2014/main" id="{15C78ACB-0564-C28F-FEA7-6A9660C55DFB}"/>
              </a:ext>
            </a:extLst>
          </p:cNvPr>
          <p:cNvPicPr>
            <a:picLocks noChangeAspect="1"/>
          </p:cNvPicPr>
          <p:nvPr/>
        </p:nvPicPr>
        <p:blipFill>
          <a:blip r:embed="rId2"/>
          <a:stretch>
            <a:fillRect/>
          </a:stretch>
        </p:blipFill>
        <p:spPr>
          <a:xfrm>
            <a:off x="6596949" y="1443035"/>
            <a:ext cx="4087456" cy="4087456"/>
          </a:xfrm>
          <a:prstGeom prst="rect">
            <a:avLst/>
          </a:prstGeom>
        </p:spPr>
      </p:pic>
    </p:spTree>
    <p:extLst>
      <p:ext uri="{BB962C8B-B14F-4D97-AF65-F5344CB8AC3E}">
        <p14:creationId xmlns:p14="http://schemas.microsoft.com/office/powerpoint/2010/main" val="2582120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Ung thư đầu tuỵ</a:t>
            </a:r>
          </a:p>
        </p:txBody>
      </p:sp>
      <p:graphicFrame>
        <p:nvGraphicFramePr>
          <p:cNvPr id="7" name="Table 8">
            <a:extLst>
              <a:ext uri="{FF2B5EF4-FFF2-40B4-BE49-F238E27FC236}">
                <a16:creationId xmlns:a16="http://schemas.microsoft.com/office/drawing/2014/main" id="{748347E5-33BB-335F-76A2-07AC3E33A185}"/>
              </a:ext>
            </a:extLst>
          </p:cNvPr>
          <p:cNvGraphicFramePr>
            <a:graphicFrameLocks noGrp="1"/>
          </p:cNvGraphicFramePr>
          <p:nvPr>
            <p:extLst>
              <p:ext uri="{D42A27DB-BD31-4B8C-83A1-F6EECF244321}">
                <p14:modId xmlns:p14="http://schemas.microsoft.com/office/powerpoint/2010/main" val="2085780898"/>
              </p:ext>
            </p:extLst>
          </p:nvPr>
        </p:nvGraphicFramePr>
        <p:xfrm>
          <a:off x="706018" y="1103590"/>
          <a:ext cx="5069630" cy="4993868"/>
        </p:xfrm>
        <a:graphic>
          <a:graphicData uri="http://schemas.openxmlformats.org/drawingml/2006/table">
            <a:tbl>
              <a:tblPr firstRow="1" bandRow="1">
                <a:tableStyleId>{9D7B26C5-4107-4FEC-AEDC-1716B250A1EF}</a:tableStyleId>
              </a:tblPr>
              <a:tblGrid>
                <a:gridCol w="768585">
                  <a:extLst>
                    <a:ext uri="{9D8B030D-6E8A-4147-A177-3AD203B41FA5}">
                      <a16:colId xmlns:a16="http://schemas.microsoft.com/office/drawing/2014/main" val="3627211828"/>
                    </a:ext>
                  </a:extLst>
                </a:gridCol>
                <a:gridCol w="4301045">
                  <a:extLst>
                    <a:ext uri="{9D8B030D-6E8A-4147-A177-3AD203B41FA5}">
                      <a16:colId xmlns:a16="http://schemas.microsoft.com/office/drawing/2014/main" val="2019747085"/>
                    </a:ext>
                  </a:extLst>
                </a:gridCol>
              </a:tblGrid>
              <a:tr h="353108">
                <a:tc>
                  <a:txBody>
                    <a:bodyPr/>
                    <a:lstStyle/>
                    <a:p>
                      <a:r>
                        <a:rPr lang="vi-VN" sz="1600" b="1">
                          <a:latin typeface="Arial" panose="020B0604020202020204" pitchFamily="34" charset="0"/>
                          <a:cs typeface="Arial" panose="020B0604020202020204" pitchFamily="34" charset="0"/>
                        </a:rPr>
                        <a:t>Tx</a:t>
                      </a:r>
                      <a:endParaRPr lang="en-US" sz="1600" b="1">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latin typeface="Arial" panose="020B0604020202020204" pitchFamily="34" charset="0"/>
                          <a:cs typeface="Arial" panose="020B0604020202020204" pitchFamily="34" charset="0"/>
                        </a:rPr>
                        <a:t>Không xác định được u nguyên phát</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94728"/>
                  </a:ext>
                </a:extLst>
              </a:tr>
              <a:tr h="353108">
                <a:tc>
                  <a:txBody>
                    <a:bodyPr/>
                    <a:lstStyle/>
                    <a:p>
                      <a:r>
                        <a:rPr lang="vi-VN" sz="1600" b="1">
                          <a:latin typeface="Arial" panose="020B0604020202020204" pitchFamily="34" charset="0"/>
                          <a:cs typeface="Arial" panose="020B0604020202020204" pitchFamily="34" charset="0"/>
                        </a:rPr>
                        <a:t>T0</a:t>
                      </a:r>
                      <a:endParaRPr lang="en-US" sz="1600" b="1">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latin typeface="Arial" panose="020B0604020202020204" pitchFamily="34" charset="0"/>
                          <a:cs typeface="Arial" panose="020B0604020202020204" pitchFamily="34" charset="0"/>
                        </a:rPr>
                        <a:t>Không có bằng chứng u nguyên phát</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904784"/>
                  </a:ext>
                </a:extLst>
              </a:tr>
              <a:tr h="353108">
                <a:tc>
                  <a:txBody>
                    <a:bodyPr/>
                    <a:lstStyle/>
                    <a:p>
                      <a:r>
                        <a:rPr lang="vi-VN" sz="1600" b="1">
                          <a:latin typeface="Arial" panose="020B0604020202020204" pitchFamily="34" charset="0"/>
                          <a:cs typeface="Arial" panose="020B0604020202020204" pitchFamily="34" charset="0"/>
                        </a:rPr>
                        <a:t>Tis</a:t>
                      </a:r>
                      <a:endParaRPr lang="en-US" sz="1600" b="1">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latin typeface="Arial" panose="020B0604020202020204" pitchFamily="34" charset="0"/>
                          <a:cs typeface="Arial" panose="020B0604020202020204" pitchFamily="34" charset="0"/>
                        </a:rPr>
                        <a:t>Ung thư tại chỗ</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407624"/>
                  </a:ext>
                </a:extLst>
              </a:tr>
              <a:tr h="353108">
                <a:tc>
                  <a:txBody>
                    <a:bodyPr/>
                    <a:lstStyle/>
                    <a:p>
                      <a:r>
                        <a:rPr lang="vi-VN" sz="1600" b="1">
                          <a:latin typeface="Arial" panose="020B0604020202020204" pitchFamily="34" charset="0"/>
                          <a:cs typeface="Arial" panose="020B0604020202020204" pitchFamily="34" charset="0"/>
                        </a:rPr>
                        <a:t>T1</a:t>
                      </a:r>
                      <a:endParaRPr lang="en-US" sz="1600" b="1">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latin typeface="Arial" panose="020B0604020202020204" pitchFamily="34" charset="0"/>
                          <a:cs typeface="Arial" panose="020B0604020202020204" pitchFamily="34" charset="0"/>
                        </a:rPr>
                        <a:t>Ung thư giới hạn trong tụy, đường kính &lt;2cm</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441665"/>
                  </a:ext>
                </a:extLst>
              </a:tr>
              <a:tr h="353108">
                <a:tc>
                  <a:txBody>
                    <a:bodyPr/>
                    <a:lstStyle/>
                    <a:p>
                      <a:r>
                        <a:rPr lang="vi-VN" sz="1600" b="1">
                          <a:latin typeface="Arial" panose="020B0604020202020204" pitchFamily="34" charset="0"/>
                          <a:cs typeface="Arial" panose="020B0604020202020204" pitchFamily="34" charset="0"/>
                        </a:rPr>
                        <a:t>T2</a:t>
                      </a:r>
                      <a:endParaRPr lang="en-US" sz="1600" b="1">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b="0">
                          <a:latin typeface="Arial" panose="020B0604020202020204" pitchFamily="34" charset="0"/>
                          <a:cs typeface="Arial" panose="020B0604020202020204" pitchFamily="34" charset="0"/>
                        </a:rPr>
                        <a:t>Ung thư giới hạn trong tụy, đường kính &gt; 2 và &lt; 4cm</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9816489"/>
                  </a:ext>
                </a:extLst>
              </a:tr>
              <a:tr h="353108">
                <a:tc>
                  <a:txBody>
                    <a:bodyPr/>
                    <a:lstStyle/>
                    <a:p>
                      <a:r>
                        <a:rPr lang="vi-VN" sz="1600" b="1">
                          <a:latin typeface="Arial" panose="020B0604020202020204" pitchFamily="34" charset="0"/>
                          <a:cs typeface="Arial" panose="020B0604020202020204" pitchFamily="34" charset="0"/>
                        </a:rPr>
                        <a:t>T3</a:t>
                      </a:r>
                      <a:endParaRPr lang="en-US" sz="1600" b="1">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b="0">
                          <a:latin typeface="Arial" panose="020B0604020202020204" pitchFamily="34" charset="0"/>
                          <a:cs typeface="Arial" panose="020B0604020202020204" pitchFamily="34" charset="0"/>
                        </a:rPr>
                        <a:t>Ung thư giới hạn trong tụy, đường kính &gt; 4cm</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1775444"/>
                  </a:ext>
                </a:extLst>
              </a:tr>
              <a:tr h="472084">
                <a:tc>
                  <a:txBody>
                    <a:bodyPr/>
                    <a:lstStyle/>
                    <a:p>
                      <a:r>
                        <a:rPr lang="vi-VN" sz="1600" b="1">
                          <a:latin typeface="Arial" panose="020B0604020202020204" pitchFamily="34" charset="0"/>
                          <a:cs typeface="Arial" panose="020B0604020202020204" pitchFamily="34" charset="0"/>
                        </a:rPr>
                        <a:t>T4</a:t>
                      </a:r>
                      <a:endParaRPr lang="en-US" sz="1600" b="1">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latin typeface="Arial" panose="020B0604020202020204" pitchFamily="34" charset="0"/>
                          <a:cs typeface="Arial" panose="020B0604020202020204" pitchFamily="34" charset="0"/>
                        </a:rPr>
                        <a:t>Ung thư xâm lấn ĐM thân tạng/ ĐM mạc treo tràng trên/ Đm gan chung</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348420"/>
                  </a:ext>
                </a:extLst>
              </a:tr>
              <a:tr h="353108">
                <a:tc>
                  <a:txBody>
                    <a:bodyPr/>
                    <a:lstStyle/>
                    <a:p>
                      <a:r>
                        <a:rPr lang="vi-VN" sz="1600" b="1">
                          <a:latin typeface="Arial" panose="020B0604020202020204" pitchFamily="34" charset="0"/>
                          <a:cs typeface="Arial" panose="020B0604020202020204" pitchFamily="34" charset="0"/>
                        </a:rPr>
                        <a:t>Nx</a:t>
                      </a: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latin typeface="Arial" panose="020B0604020202020204" pitchFamily="34" charset="0"/>
                          <a:cs typeface="Arial" panose="020B0604020202020204" pitchFamily="34" charset="0"/>
                        </a:rPr>
                        <a:t>Hạch vùng không đánh giá được</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6897787"/>
                  </a:ext>
                </a:extLst>
              </a:tr>
              <a:tr h="353108">
                <a:tc>
                  <a:txBody>
                    <a:bodyPr/>
                    <a:lstStyle/>
                    <a:p>
                      <a:r>
                        <a:rPr lang="vi-VN" sz="1600" b="1">
                          <a:latin typeface="Arial" panose="020B0604020202020204" pitchFamily="34" charset="0"/>
                          <a:cs typeface="Arial" panose="020B0604020202020204" pitchFamily="34" charset="0"/>
                        </a:rPr>
                        <a:t>N0</a:t>
                      </a: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latin typeface="Arial" panose="020B0604020202020204" pitchFamily="34" charset="0"/>
                          <a:cs typeface="Arial" panose="020B0604020202020204" pitchFamily="34" charset="0"/>
                        </a:rPr>
                        <a:t>Không di căn hạch vùng</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51950"/>
                  </a:ext>
                </a:extLst>
              </a:tr>
              <a:tr h="353108">
                <a:tc>
                  <a:txBody>
                    <a:bodyPr/>
                    <a:lstStyle/>
                    <a:p>
                      <a:r>
                        <a:rPr lang="vi-VN" sz="1600" b="1">
                          <a:latin typeface="Arial" panose="020B0604020202020204" pitchFamily="34" charset="0"/>
                          <a:cs typeface="Arial" panose="020B0604020202020204" pitchFamily="34" charset="0"/>
                        </a:rPr>
                        <a:t>N1</a:t>
                      </a: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latin typeface="Arial" panose="020B0604020202020204" pitchFamily="34" charset="0"/>
                          <a:cs typeface="Arial" panose="020B0604020202020204" pitchFamily="34" charset="0"/>
                        </a:rPr>
                        <a:t>1 – 3 hạch vùng</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40270"/>
                  </a:ext>
                </a:extLst>
              </a:tr>
              <a:tr h="353108">
                <a:tc>
                  <a:txBody>
                    <a:bodyPr/>
                    <a:lstStyle/>
                    <a:p>
                      <a:r>
                        <a:rPr lang="vi-VN" sz="1600" b="1">
                          <a:latin typeface="Arial" panose="020B0604020202020204" pitchFamily="34" charset="0"/>
                          <a:cs typeface="Arial" panose="020B0604020202020204" pitchFamily="34" charset="0"/>
                        </a:rPr>
                        <a:t>N2</a:t>
                      </a: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latin typeface="Arial" panose="020B0604020202020204" pitchFamily="34" charset="0"/>
                          <a:cs typeface="Arial" panose="020B0604020202020204" pitchFamily="34" charset="0"/>
                        </a:rPr>
                        <a:t>Từ 4 hạch vùng trở lên</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7888555"/>
                  </a:ext>
                </a:extLst>
              </a:tr>
              <a:tr h="353108">
                <a:tc>
                  <a:txBody>
                    <a:bodyPr/>
                    <a:lstStyle/>
                    <a:p>
                      <a:r>
                        <a:rPr lang="vi-VN" sz="1600" b="1">
                          <a:latin typeface="Arial" panose="020B0604020202020204" pitchFamily="34" charset="0"/>
                          <a:cs typeface="Arial" panose="020B0604020202020204" pitchFamily="34" charset="0"/>
                        </a:rPr>
                        <a:t>M0</a:t>
                      </a: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latin typeface="Arial" panose="020B0604020202020204" pitchFamily="34" charset="0"/>
                          <a:cs typeface="Arial" panose="020B0604020202020204" pitchFamily="34" charset="0"/>
                        </a:rPr>
                        <a:t>Không di căn xa</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0900446"/>
                  </a:ext>
                </a:extLst>
              </a:tr>
              <a:tr h="353108">
                <a:tc>
                  <a:txBody>
                    <a:bodyPr/>
                    <a:lstStyle/>
                    <a:p>
                      <a:r>
                        <a:rPr lang="vi-VN" sz="1600" b="1">
                          <a:latin typeface="Arial" panose="020B0604020202020204" pitchFamily="34" charset="0"/>
                          <a:cs typeface="Arial" panose="020B0604020202020204" pitchFamily="34" charset="0"/>
                        </a:rPr>
                        <a:t>M1</a:t>
                      </a: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latin typeface="Arial" panose="020B0604020202020204" pitchFamily="34" charset="0"/>
                          <a:cs typeface="Arial" panose="020B0604020202020204" pitchFamily="34" charset="0"/>
                        </a:rPr>
                        <a:t>Có di căn xa</a:t>
                      </a:r>
                      <a:endParaRPr lang="en-US" sz="1600" b="0">
                        <a:latin typeface="Arial" panose="020B0604020202020204" pitchFamily="34" charset="0"/>
                        <a:cs typeface="Arial" panose="020B0604020202020204" pitchFamily="34" charset="0"/>
                      </a:endParaRPr>
                    </a:p>
                  </a:txBody>
                  <a:tcPr marL="67161" marR="67161" marT="33580" marB="33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0263584"/>
                  </a:ext>
                </a:extLst>
              </a:tr>
            </a:tbl>
          </a:graphicData>
        </a:graphic>
      </p:graphicFrame>
      <p:graphicFrame>
        <p:nvGraphicFramePr>
          <p:cNvPr id="8" name="Table 9">
            <a:extLst>
              <a:ext uri="{FF2B5EF4-FFF2-40B4-BE49-F238E27FC236}">
                <a16:creationId xmlns:a16="http://schemas.microsoft.com/office/drawing/2014/main" id="{6CE38B12-06A9-B9F3-0264-469DE3C3376B}"/>
              </a:ext>
            </a:extLst>
          </p:cNvPr>
          <p:cNvGraphicFramePr>
            <a:graphicFrameLocks noGrp="1"/>
          </p:cNvGraphicFramePr>
          <p:nvPr>
            <p:extLst>
              <p:ext uri="{D42A27DB-BD31-4B8C-83A1-F6EECF244321}">
                <p14:modId xmlns:p14="http://schemas.microsoft.com/office/powerpoint/2010/main" val="1963148394"/>
              </p:ext>
            </p:extLst>
          </p:nvPr>
        </p:nvGraphicFramePr>
        <p:xfrm>
          <a:off x="7067351" y="1103590"/>
          <a:ext cx="4754532" cy="4056241"/>
        </p:xfrm>
        <a:graphic>
          <a:graphicData uri="http://schemas.openxmlformats.org/drawingml/2006/table">
            <a:tbl>
              <a:tblPr firstRow="1" bandRow="1">
                <a:tableStyleId>{93296810-A885-4BE3-A3E7-6D5BEEA58F35}</a:tableStyleId>
              </a:tblPr>
              <a:tblGrid>
                <a:gridCol w="1320870">
                  <a:extLst>
                    <a:ext uri="{9D8B030D-6E8A-4147-A177-3AD203B41FA5}">
                      <a16:colId xmlns:a16="http://schemas.microsoft.com/office/drawing/2014/main" val="973595287"/>
                    </a:ext>
                  </a:extLst>
                </a:gridCol>
                <a:gridCol w="1056396">
                  <a:extLst>
                    <a:ext uri="{9D8B030D-6E8A-4147-A177-3AD203B41FA5}">
                      <a16:colId xmlns:a16="http://schemas.microsoft.com/office/drawing/2014/main" val="4211634923"/>
                    </a:ext>
                  </a:extLst>
                </a:gridCol>
                <a:gridCol w="1188633">
                  <a:extLst>
                    <a:ext uri="{9D8B030D-6E8A-4147-A177-3AD203B41FA5}">
                      <a16:colId xmlns:a16="http://schemas.microsoft.com/office/drawing/2014/main" val="1750636254"/>
                    </a:ext>
                  </a:extLst>
                </a:gridCol>
                <a:gridCol w="1188633">
                  <a:extLst>
                    <a:ext uri="{9D8B030D-6E8A-4147-A177-3AD203B41FA5}">
                      <a16:colId xmlns:a16="http://schemas.microsoft.com/office/drawing/2014/main" val="3425944268"/>
                    </a:ext>
                  </a:extLst>
                </a:gridCol>
              </a:tblGrid>
              <a:tr h="692317">
                <a:tc>
                  <a:txBody>
                    <a:bodyPr/>
                    <a:lstStyle/>
                    <a:p>
                      <a:r>
                        <a:rPr lang="vi-VN" sz="1400">
                          <a:solidFill>
                            <a:schemeClr val="tx1">
                              <a:lumMod val="65000"/>
                              <a:lumOff val="35000"/>
                            </a:schemeClr>
                          </a:solidFill>
                        </a:rPr>
                        <a:t>Giai đoạn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T</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M</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73494640"/>
                  </a:ext>
                </a:extLst>
              </a:tr>
              <a:tr h="395858">
                <a:tc>
                  <a:txBody>
                    <a:bodyPr/>
                    <a:lstStyle/>
                    <a:p>
                      <a:r>
                        <a:rPr lang="vi-VN" sz="1400" b="1">
                          <a:solidFill>
                            <a:schemeClr val="tx1">
                              <a:lumMod val="65000"/>
                              <a:lumOff val="35000"/>
                            </a:schemeClr>
                          </a:solidFill>
                        </a:rPr>
                        <a:t>0</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Tis</a:t>
                      </a:r>
                      <a:endParaRPr lang="vi-VN"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M0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20071726"/>
                  </a:ext>
                </a:extLst>
              </a:tr>
              <a:tr h="395858">
                <a:tc>
                  <a:txBody>
                    <a:bodyPr/>
                    <a:lstStyle/>
                    <a:p>
                      <a:r>
                        <a:rPr lang="vi-VN" sz="1400" b="1">
                          <a:solidFill>
                            <a:schemeClr val="tx1">
                              <a:lumMod val="65000"/>
                              <a:lumOff val="35000"/>
                            </a:schemeClr>
                          </a:solidFill>
                        </a:rPr>
                        <a:t>IA</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T1</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M0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72269586"/>
                  </a:ext>
                </a:extLst>
              </a:tr>
              <a:tr h="395858">
                <a:tc>
                  <a:txBody>
                    <a:bodyPr/>
                    <a:lstStyle/>
                    <a:p>
                      <a:r>
                        <a:rPr lang="vi-VN" sz="1400" b="1">
                          <a:solidFill>
                            <a:schemeClr val="tx1">
                              <a:lumMod val="65000"/>
                              <a:lumOff val="35000"/>
                            </a:schemeClr>
                          </a:solidFill>
                        </a:rPr>
                        <a:t>IB</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T2</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65000"/>
                              <a:lumOff val="35000"/>
                            </a:schemeClr>
                          </a:solidFill>
                          <a:effectLst/>
                          <a:uLnTx/>
                          <a:uFillTx/>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935181426"/>
                  </a:ext>
                </a:extLst>
              </a:tr>
              <a:tr h="395858">
                <a:tc>
                  <a:txBody>
                    <a:bodyPr/>
                    <a:lstStyle/>
                    <a:p>
                      <a:r>
                        <a:rPr lang="vi-VN" sz="1400" b="1">
                          <a:solidFill>
                            <a:schemeClr val="tx1">
                              <a:lumMod val="65000"/>
                              <a:lumOff val="35000"/>
                            </a:schemeClr>
                          </a:solidFill>
                        </a:rPr>
                        <a:t>IIA</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T3</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N0</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65000"/>
                              <a:lumOff val="35000"/>
                            </a:schemeClr>
                          </a:solidFill>
                          <a:effectLst/>
                          <a:uLnTx/>
                          <a:uFillTx/>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90352225"/>
                  </a:ext>
                </a:extLst>
              </a:tr>
              <a:tr h="692317">
                <a:tc>
                  <a:txBody>
                    <a:bodyPr/>
                    <a:lstStyle/>
                    <a:p>
                      <a:r>
                        <a:rPr lang="vi-VN" sz="1400" b="1">
                          <a:solidFill>
                            <a:schemeClr val="tx1">
                              <a:lumMod val="65000"/>
                              <a:lumOff val="35000"/>
                            </a:schemeClr>
                          </a:solidFill>
                        </a:rPr>
                        <a:t>IIB</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T1, T2, T3</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N1</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65000"/>
                              <a:lumOff val="35000"/>
                            </a:schemeClr>
                          </a:solidFill>
                          <a:effectLst/>
                          <a:uLnTx/>
                          <a:uFillTx/>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03436762"/>
                  </a:ext>
                </a:extLst>
              </a:tr>
              <a:tr h="692317">
                <a:tc>
                  <a:txBody>
                    <a:bodyPr/>
                    <a:lstStyle/>
                    <a:p>
                      <a:r>
                        <a:rPr lang="vi-VN" sz="1400" b="1">
                          <a:solidFill>
                            <a:schemeClr val="tx1">
                              <a:lumMod val="65000"/>
                              <a:lumOff val="35000"/>
                            </a:schemeClr>
                          </a:solidFill>
                        </a:rPr>
                        <a:t>III</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T1, T2</a:t>
                      </a:r>
                    </a:p>
                    <a:p>
                      <a:r>
                        <a:rPr lang="vi-VN" sz="1400">
                          <a:solidFill>
                            <a:schemeClr val="tx1">
                              <a:lumMod val="65000"/>
                              <a:lumOff val="35000"/>
                            </a:schemeClr>
                          </a:solidFill>
                        </a:rPr>
                        <a:t>T4</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N2</a:t>
                      </a:r>
                    </a:p>
                    <a:p>
                      <a:r>
                        <a:rPr lang="vi-VN" sz="1400">
                          <a:solidFill>
                            <a:schemeClr val="tx1">
                              <a:lumMod val="65000"/>
                              <a:lumOff val="35000"/>
                            </a:schemeClr>
                          </a:solidFill>
                        </a:rPr>
                        <a:t>Bất kì 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65000"/>
                              <a:lumOff val="35000"/>
                            </a:schemeClr>
                          </a:solidFill>
                          <a:effectLst/>
                          <a:uLnTx/>
                          <a:uFillTx/>
                        </a:rPr>
                        <a:t>M0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65000"/>
                              <a:lumOff val="35000"/>
                            </a:schemeClr>
                          </a:solidFill>
                          <a:effectLst/>
                          <a:uLnTx/>
                          <a:uFillTx/>
                        </a:rPr>
                        <a:t>M0</a:t>
                      </a:r>
                      <a:endParaRPr kumimoji="0" lang="en-US" sz="14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33942249"/>
                  </a:ext>
                </a:extLst>
              </a:tr>
              <a:tr h="395858">
                <a:tc>
                  <a:txBody>
                    <a:bodyPr/>
                    <a:lstStyle/>
                    <a:p>
                      <a:r>
                        <a:rPr lang="vi-VN" sz="1400" b="1">
                          <a:solidFill>
                            <a:schemeClr val="tx1">
                              <a:lumMod val="65000"/>
                              <a:lumOff val="35000"/>
                            </a:schemeClr>
                          </a:solidFill>
                        </a:rPr>
                        <a:t>IV</a:t>
                      </a:r>
                      <a:endParaRPr lang="en-US" sz="1400" b="1">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Bất kì T</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Bất kì N</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tc>
                  <a:txBody>
                    <a:bodyPr/>
                    <a:lstStyle/>
                    <a:p>
                      <a:r>
                        <a:rPr lang="vi-VN" sz="1400">
                          <a:solidFill>
                            <a:schemeClr val="tx1">
                              <a:lumMod val="65000"/>
                              <a:lumOff val="35000"/>
                            </a:schemeClr>
                          </a:solidFill>
                        </a:rPr>
                        <a:t>M1</a:t>
                      </a:r>
                      <a:endParaRPr lang="en-US" sz="1400">
                        <a:solidFill>
                          <a:schemeClr val="tx1">
                            <a:lumMod val="65000"/>
                            <a:lumOff val="3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95477161"/>
                  </a:ext>
                </a:extLst>
              </a:tr>
            </a:tbl>
          </a:graphicData>
        </a:graphic>
      </p:graphicFrame>
    </p:spTree>
    <p:extLst>
      <p:ext uri="{BB962C8B-B14F-4D97-AF65-F5344CB8AC3E}">
        <p14:creationId xmlns:p14="http://schemas.microsoft.com/office/powerpoint/2010/main" val="16042994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Ung thư bóng vater</a:t>
            </a:r>
          </a:p>
        </p:txBody>
      </p:sp>
      <p:graphicFrame>
        <p:nvGraphicFramePr>
          <p:cNvPr id="3" name="Table 8">
            <a:extLst>
              <a:ext uri="{FF2B5EF4-FFF2-40B4-BE49-F238E27FC236}">
                <a16:creationId xmlns:a16="http://schemas.microsoft.com/office/drawing/2014/main" id="{16DFB875-A199-9185-A7CA-38E24950F590}"/>
              </a:ext>
            </a:extLst>
          </p:cNvPr>
          <p:cNvGraphicFramePr>
            <a:graphicFrameLocks noGrp="1"/>
          </p:cNvGraphicFramePr>
          <p:nvPr>
            <p:extLst>
              <p:ext uri="{D42A27DB-BD31-4B8C-83A1-F6EECF244321}">
                <p14:modId xmlns:p14="http://schemas.microsoft.com/office/powerpoint/2010/main" val="2063868693"/>
              </p:ext>
            </p:extLst>
          </p:nvPr>
        </p:nvGraphicFramePr>
        <p:xfrm>
          <a:off x="556726" y="1092663"/>
          <a:ext cx="5230940" cy="5577840"/>
        </p:xfrm>
        <a:graphic>
          <a:graphicData uri="http://schemas.openxmlformats.org/drawingml/2006/table">
            <a:tbl>
              <a:tblPr firstRow="1" bandRow="1">
                <a:tableStyleId>{9D7B26C5-4107-4FEC-AEDC-1716B250A1EF}</a:tableStyleId>
              </a:tblPr>
              <a:tblGrid>
                <a:gridCol w="793040">
                  <a:extLst>
                    <a:ext uri="{9D8B030D-6E8A-4147-A177-3AD203B41FA5}">
                      <a16:colId xmlns:a16="http://schemas.microsoft.com/office/drawing/2014/main" val="3627211828"/>
                    </a:ext>
                  </a:extLst>
                </a:gridCol>
                <a:gridCol w="4437900">
                  <a:extLst>
                    <a:ext uri="{9D8B030D-6E8A-4147-A177-3AD203B41FA5}">
                      <a16:colId xmlns:a16="http://schemas.microsoft.com/office/drawing/2014/main" val="2019747085"/>
                    </a:ext>
                  </a:extLst>
                </a:gridCol>
              </a:tblGrid>
              <a:tr h="314273">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Tx</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Không xác định được u nguyên phát</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94728"/>
                  </a:ext>
                </a:extLst>
              </a:tr>
              <a:tr h="314273">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T0</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Không có bằng chứng u nguyên phát</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904784"/>
                  </a:ext>
                </a:extLst>
              </a:tr>
              <a:tr h="314273">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Tis</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Ung thư tại chỗ</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407624"/>
                  </a:ext>
                </a:extLst>
              </a:tr>
              <a:tr h="432265">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T1a</a:t>
                      </a:r>
                    </a:p>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T1b</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Ung thư khu trú tại bóng Vater/ cơ vòng Oddi</a:t>
                      </a:r>
                    </a:p>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U xâm lấn ngoài cơ vòng Oddi đến dưới niêm mạc tá tràng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441665"/>
                  </a:ext>
                </a:extLst>
              </a:tr>
              <a:tr h="314273">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T2</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U xâm lớp cơ niêm tá tràng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9816489"/>
                  </a:ext>
                </a:extLst>
              </a:tr>
              <a:tr h="589452">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T3a</a:t>
                      </a:r>
                    </a:p>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T3b</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U xâm lấn tụy (0.5cm)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U xâm lấn tụy (hơn 0.5cm)/  ngoài nhu mô tụy/ thanh mạch tá tràng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1775444"/>
                  </a:ext>
                </a:extLst>
              </a:tr>
              <a:tr h="432265">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T4</a:t>
                      </a:r>
                      <a:endParaRPr lang="en-US" sz="1600" b="1"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Ung thư xâm lấn ĐM thân tạng/ ĐM mạc treo tràng trên/ Đm gan chung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348420"/>
                  </a:ext>
                </a:extLst>
              </a:tr>
              <a:tr h="314273">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Nx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Hạch vùng không đánh giá được</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6897787"/>
                  </a:ext>
                </a:extLst>
              </a:tr>
              <a:tr h="314273">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N0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Không di căn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51950"/>
                  </a:ext>
                </a:extLst>
              </a:tr>
              <a:tr h="314273">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N1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1 – 3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40270"/>
                  </a:ext>
                </a:extLst>
              </a:tr>
              <a:tr h="314273">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Từ 4 hạch vùng trở lên</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7888555"/>
                  </a:ext>
                </a:extLst>
              </a:tr>
              <a:tr h="314273">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M0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Không di căn xa</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0900446"/>
                  </a:ext>
                </a:extLst>
              </a:tr>
              <a:tr h="275078">
                <a:tc>
                  <a:txBody>
                    <a:bodyPr/>
                    <a:lstStyle/>
                    <a:p>
                      <a:pPr marR="0" algn="l" rtl="0">
                        <a:lnSpc>
                          <a:spcPct val="100000"/>
                        </a:lnSpc>
                        <a:spcBef>
                          <a:spcPts val="0"/>
                        </a:spcBef>
                        <a:spcAft>
                          <a:spcPts val="0"/>
                        </a:spcAft>
                        <a:buClr>
                          <a:srgbClr val="000000"/>
                        </a:buClr>
                        <a:buFont typeface="Arial"/>
                      </a:pPr>
                      <a:r>
                        <a:rPr lang="vi-VN" sz="1600" b="1" i="0" u="none" strike="noStrike" cap="none">
                          <a:solidFill>
                            <a:schemeClr val="tx1"/>
                          </a:solidFill>
                          <a:latin typeface="Arial" panose="020B0604020202020204" pitchFamily="34" charset="0"/>
                          <a:ea typeface="+mn-ea"/>
                          <a:cs typeface="Arial" panose="020B0604020202020204" pitchFamily="34" charset="0"/>
                          <a:sym typeface="Arial"/>
                        </a:rPr>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Có di căn xa</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0263584"/>
                  </a:ext>
                </a:extLst>
              </a:tr>
            </a:tbl>
          </a:graphicData>
        </a:graphic>
      </p:graphicFrame>
      <p:graphicFrame>
        <p:nvGraphicFramePr>
          <p:cNvPr id="4" name="Table 9">
            <a:extLst>
              <a:ext uri="{FF2B5EF4-FFF2-40B4-BE49-F238E27FC236}">
                <a16:creationId xmlns:a16="http://schemas.microsoft.com/office/drawing/2014/main" id="{3A354EE5-0C91-6CE7-EC7A-CC161129337F}"/>
              </a:ext>
            </a:extLst>
          </p:cNvPr>
          <p:cNvGraphicFramePr>
            <a:graphicFrameLocks noGrp="1"/>
          </p:cNvGraphicFramePr>
          <p:nvPr>
            <p:extLst>
              <p:ext uri="{D42A27DB-BD31-4B8C-83A1-F6EECF244321}">
                <p14:modId xmlns:p14="http://schemas.microsoft.com/office/powerpoint/2010/main" val="3209593022"/>
              </p:ext>
            </p:extLst>
          </p:nvPr>
        </p:nvGraphicFramePr>
        <p:xfrm>
          <a:off x="6690051" y="1092663"/>
          <a:ext cx="4945223" cy="4235115"/>
        </p:xfrm>
        <a:graphic>
          <a:graphicData uri="http://schemas.openxmlformats.org/drawingml/2006/table">
            <a:tbl>
              <a:tblPr firstRow="1" bandRow="1">
                <a:tableStyleId>{93296810-A885-4BE3-A3E7-6D5BEEA58F35}</a:tableStyleId>
              </a:tblPr>
              <a:tblGrid>
                <a:gridCol w="1017035">
                  <a:extLst>
                    <a:ext uri="{9D8B030D-6E8A-4147-A177-3AD203B41FA5}">
                      <a16:colId xmlns:a16="http://schemas.microsoft.com/office/drawing/2014/main" val="973595287"/>
                    </a:ext>
                  </a:extLst>
                </a:gridCol>
                <a:gridCol w="1586204">
                  <a:extLst>
                    <a:ext uri="{9D8B030D-6E8A-4147-A177-3AD203B41FA5}">
                      <a16:colId xmlns:a16="http://schemas.microsoft.com/office/drawing/2014/main" val="4211634923"/>
                    </a:ext>
                  </a:extLst>
                </a:gridCol>
                <a:gridCol w="1105678">
                  <a:extLst>
                    <a:ext uri="{9D8B030D-6E8A-4147-A177-3AD203B41FA5}">
                      <a16:colId xmlns:a16="http://schemas.microsoft.com/office/drawing/2014/main" val="1750636254"/>
                    </a:ext>
                  </a:extLst>
                </a:gridCol>
                <a:gridCol w="1236306">
                  <a:extLst>
                    <a:ext uri="{9D8B030D-6E8A-4147-A177-3AD203B41FA5}">
                      <a16:colId xmlns:a16="http://schemas.microsoft.com/office/drawing/2014/main" val="3425944268"/>
                    </a:ext>
                  </a:extLst>
                </a:gridCol>
              </a:tblGrid>
              <a:tr h="503077">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Giai đoạn</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T</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N</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M</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extLst>
                  <a:ext uri="{0D108BD9-81ED-4DB2-BD59-A6C34878D82A}">
                    <a16:rowId xmlns:a16="http://schemas.microsoft.com/office/drawing/2014/main" val="1973494640"/>
                  </a:ext>
                </a:extLst>
              </a:tr>
              <a:tr h="433375">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0</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Tis</a:t>
                      </a:r>
                      <a:endParaRPr lang="vi-VN"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N0</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M0</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extLst>
                  <a:ext uri="{0D108BD9-81ED-4DB2-BD59-A6C34878D82A}">
                    <a16:rowId xmlns:a16="http://schemas.microsoft.com/office/drawing/2014/main" val="1020071726"/>
                  </a:ext>
                </a:extLst>
              </a:tr>
              <a:tr h="433375">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IA</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T1a</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N0</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M0</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extLst>
                  <a:ext uri="{0D108BD9-81ED-4DB2-BD59-A6C34878D82A}">
                    <a16:rowId xmlns:a16="http://schemas.microsoft.com/office/drawing/2014/main" val="2072269586"/>
                  </a:ext>
                </a:extLst>
              </a:tr>
              <a:tr h="433375">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IB</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T1b, T2</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N0</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ln>
                            <a:noFill/>
                          </a:ln>
                          <a:solidFill>
                            <a:schemeClr val="tx1">
                              <a:lumMod val="75000"/>
                              <a:lumOff val="25000"/>
                            </a:schemeClr>
                          </a:solidFill>
                          <a:sym typeface="Arial"/>
                        </a:rPr>
                        <a:t>M0</a:t>
                      </a:r>
                      <a:endParaRPr lang="en-US" sz="1400" b="0" i="0" u="none" strike="noStrike" cap="none" noProof="0">
                        <a:ln>
                          <a:noFill/>
                        </a:ln>
                        <a:solidFill>
                          <a:schemeClr val="tx1">
                            <a:lumMod val="75000"/>
                            <a:lumOff val="25000"/>
                          </a:schemeClr>
                        </a:solidFill>
                        <a:latin typeface="+mj-lt"/>
                        <a:ea typeface="+mn-ea"/>
                        <a:cs typeface="+mn-cs"/>
                        <a:sym typeface="Arial"/>
                      </a:endParaRPr>
                    </a:p>
                  </a:txBody>
                  <a:tcPr marL="72590" marR="72590" marT="36295" marB="36295"/>
                </a:tc>
                <a:extLst>
                  <a:ext uri="{0D108BD9-81ED-4DB2-BD59-A6C34878D82A}">
                    <a16:rowId xmlns:a16="http://schemas.microsoft.com/office/drawing/2014/main" val="935181426"/>
                  </a:ext>
                </a:extLst>
              </a:tr>
              <a:tr h="433375">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IIA</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T3a</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N0</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ln>
                            <a:noFill/>
                          </a:ln>
                          <a:solidFill>
                            <a:schemeClr val="tx1">
                              <a:lumMod val="75000"/>
                              <a:lumOff val="25000"/>
                            </a:schemeClr>
                          </a:solidFill>
                          <a:sym typeface="Arial"/>
                        </a:rPr>
                        <a:t>M0</a:t>
                      </a:r>
                      <a:endParaRPr lang="en-US" sz="1400" b="0" i="0" u="none" strike="noStrike" cap="none" noProof="0">
                        <a:ln>
                          <a:noFill/>
                        </a:ln>
                        <a:solidFill>
                          <a:schemeClr val="tx1">
                            <a:lumMod val="75000"/>
                            <a:lumOff val="25000"/>
                          </a:schemeClr>
                        </a:solidFill>
                        <a:latin typeface="+mj-lt"/>
                        <a:ea typeface="+mn-ea"/>
                        <a:cs typeface="+mn-cs"/>
                        <a:sym typeface="Arial"/>
                      </a:endParaRPr>
                    </a:p>
                  </a:txBody>
                  <a:tcPr marL="72590" marR="72590" marT="36295" marB="36295"/>
                </a:tc>
                <a:extLst>
                  <a:ext uri="{0D108BD9-81ED-4DB2-BD59-A6C34878D82A}">
                    <a16:rowId xmlns:a16="http://schemas.microsoft.com/office/drawing/2014/main" val="3590352225"/>
                  </a:ext>
                </a:extLst>
              </a:tr>
              <a:tr h="433375">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IIB</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T3b</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N0</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ln>
                            <a:noFill/>
                          </a:ln>
                          <a:solidFill>
                            <a:schemeClr val="tx1">
                              <a:lumMod val="75000"/>
                              <a:lumOff val="25000"/>
                            </a:schemeClr>
                          </a:solidFill>
                          <a:sym typeface="Arial"/>
                        </a:rPr>
                        <a:t>M0</a:t>
                      </a:r>
                      <a:endParaRPr lang="en-US" sz="1400" b="0" i="0" u="none" strike="noStrike" cap="none" noProof="0">
                        <a:ln>
                          <a:noFill/>
                        </a:ln>
                        <a:solidFill>
                          <a:schemeClr val="tx1">
                            <a:lumMod val="75000"/>
                            <a:lumOff val="25000"/>
                          </a:schemeClr>
                        </a:solidFill>
                        <a:latin typeface="+mj-lt"/>
                        <a:ea typeface="+mn-ea"/>
                        <a:cs typeface="+mn-cs"/>
                        <a:sym typeface="Arial"/>
                      </a:endParaRPr>
                    </a:p>
                  </a:txBody>
                  <a:tcPr marL="72590" marR="72590" marT="36295" marB="36295"/>
                </a:tc>
                <a:extLst>
                  <a:ext uri="{0D108BD9-81ED-4DB2-BD59-A6C34878D82A}">
                    <a16:rowId xmlns:a16="http://schemas.microsoft.com/office/drawing/2014/main" val="2303436762"/>
                  </a:ext>
                </a:extLst>
              </a:tr>
              <a:tr h="565894">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IIIA</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T1a, T1b, T2, T3a, T3b</a:t>
                      </a:r>
                      <a:endParaRPr lang="vi-VN"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N1</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ln>
                            <a:noFill/>
                          </a:ln>
                          <a:solidFill>
                            <a:schemeClr val="tx1">
                              <a:lumMod val="75000"/>
                              <a:lumOff val="25000"/>
                            </a:schemeClr>
                          </a:solidFill>
                          <a:sym typeface="Arial"/>
                        </a:rPr>
                        <a:t>M0</a:t>
                      </a:r>
                      <a:endParaRPr lang="vi-VN" sz="1400" b="0" i="0" u="none" strike="noStrike" cap="none" noProof="0">
                        <a:ln>
                          <a:noFill/>
                        </a:ln>
                        <a:solidFill>
                          <a:schemeClr val="tx1">
                            <a:lumMod val="75000"/>
                            <a:lumOff val="25000"/>
                          </a:schemeClr>
                        </a:solidFill>
                        <a:latin typeface="+mj-lt"/>
                        <a:ea typeface="+mn-ea"/>
                        <a:cs typeface="+mn-cs"/>
                        <a:sym typeface="Arial"/>
                      </a:endParaRPr>
                    </a:p>
                  </a:txBody>
                  <a:tcPr marL="72590" marR="72590" marT="36295" marB="36295"/>
                </a:tc>
                <a:extLst>
                  <a:ext uri="{0D108BD9-81ED-4DB2-BD59-A6C34878D82A}">
                    <a16:rowId xmlns:a16="http://schemas.microsoft.com/office/drawing/2014/main" val="2033942249"/>
                  </a:ext>
                </a:extLst>
              </a:tr>
              <a:tr h="565894">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IIIB</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T4</a:t>
                      </a:r>
                    </a:p>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Bất kì T</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Bất kì N</a:t>
                      </a:r>
                    </a:p>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N2</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ln>
                            <a:noFill/>
                          </a:ln>
                          <a:solidFill>
                            <a:schemeClr val="tx1">
                              <a:lumMod val="75000"/>
                              <a:lumOff val="25000"/>
                            </a:schemeClr>
                          </a:solidFill>
                          <a:sym typeface="Arial"/>
                        </a:rPr>
                        <a:t>M0</a:t>
                      </a:r>
                      <a:endParaRPr lang="en-US" sz="1400" b="0" u="none" strike="noStrike" cap="none" noProof="0">
                        <a:ln>
                          <a:noFill/>
                        </a:ln>
                        <a:solidFill>
                          <a:schemeClr val="tx1">
                            <a:lumMod val="75000"/>
                            <a:lumOff val="25000"/>
                          </a:schemeClr>
                        </a:solidFil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ln>
                            <a:noFill/>
                          </a:ln>
                          <a:solidFill>
                            <a:schemeClr val="tx1">
                              <a:lumMod val="75000"/>
                              <a:lumOff val="25000"/>
                            </a:schemeClr>
                          </a:solidFill>
                          <a:sym typeface="Arial"/>
                        </a:rPr>
                        <a:t>M0</a:t>
                      </a:r>
                      <a:endParaRPr lang="en-US" sz="1400" b="0" i="0" u="none" strike="noStrike" cap="none" noProof="0">
                        <a:ln>
                          <a:noFill/>
                        </a:ln>
                        <a:solidFill>
                          <a:schemeClr val="tx1">
                            <a:lumMod val="75000"/>
                            <a:lumOff val="25000"/>
                          </a:schemeClr>
                        </a:solidFill>
                        <a:latin typeface="+mj-lt"/>
                        <a:ea typeface="+mn-ea"/>
                        <a:cs typeface="+mn-cs"/>
                        <a:sym typeface="Arial"/>
                      </a:endParaRPr>
                    </a:p>
                  </a:txBody>
                  <a:tcPr marL="72590" marR="72590" marT="36295" marB="36295"/>
                </a:tc>
                <a:extLst>
                  <a:ext uri="{0D108BD9-81ED-4DB2-BD59-A6C34878D82A}">
                    <a16:rowId xmlns:a16="http://schemas.microsoft.com/office/drawing/2014/main" val="870073101"/>
                  </a:ext>
                </a:extLst>
              </a:tr>
              <a:tr h="433375">
                <a:tc>
                  <a:txBody>
                    <a:bodyPr/>
                    <a:lstStyle/>
                    <a:p>
                      <a:pPr marR="0" algn="l" rtl="0">
                        <a:lnSpc>
                          <a:spcPct val="100000"/>
                        </a:lnSpc>
                        <a:spcBef>
                          <a:spcPts val="0"/>
                        </a:spcBef>
                        <a:spcAft>
                          <a:spcPts val="0"/>
                        </a:spcAft>
                        <a:buClr>
                          <a:srgbClr val="000000"/>
                        </a:buClr>
                        <a:buFont typeface="Arial"/>
                      </a:pPr>
                      <a:r>
                        <a:rPr lang="vi-VN" sz="1400" b="1" u="none" strike="noStrike" cap="none">
                          <a:ln>
                            <a:noFill/>
                          </a:ln>
                          <a:solidFill>
                            <a:schemeClr val="tx1">
                              <a:lumMod val="75000"/>
                              <a:lumOff val="25000"/>
                            </a:schemeClr>
                          </a:solidFill>
                          <a:sym typeface="Arial"/>
                        </a:rPr>
                        <a:t>IV</a:t>
                      </a:r>
                      <a:endParaRPr lang="en-US" sz="1400" b="1"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Bất kì T</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Bất kì N</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tc>
                  <a:txBody>
                    <a:bodyPr/>
                    <a:lstStyle/>
                    <a:p>
                      <a:pPr marR="0" algn="l" rtl="0">
                        <a:lnSpc>
                          <a:spcPct val="100000"/>
                        </a:lnSpc>
                        <a:spcBef>
                          <a:spcPts val="0"/>
                        </a:spcBef>
                        <a:spcAft>
                          <a:spcPts val="0"/>
                        </a:spcAft>
                        <a:buClr>
                          <a:srgbClr val="000000"/>
                        </a:buClr>
                        <a:buFont typeface="Arial"/>
                      </a:pPr>
                      <a:r>
                        <a:rPr lang="vi-VN" sz="1400" b="0" u="none" strike="noStrike" cap="none">
                          <a:ln>
                            <a:noFill/>
                          </a:ln>
                          <a:solidFill>
                            <a:schemeClr val="tx1">
                              <a:lumMod val="75000"/>
                              <a:lumOff val="25000"/>
                            </a:schemeClr>
                          </a:solidFill>
                          <a:sym typeface="Arial"/>
                        </a:rPr>
                        <a:t>M1</a:t>
                      </a:r>
                      <a:endParaRPr lang="en-US" sz="1400" b="0" i="0" u="none" strike="noStrike" cap="none">
                        <a:ln>
                          <a:noFill/>
                        </a:ln>
                        <a:solidFill>
                          <a:schemeClr val="tx1">
                            <a:lumMod val="75000"/>
                            <a:lumOff val="25000"/>
                          </a:schemeClr>
                        </a:solidFill>
                        <a:latin typeface="+mj-lt"/>
                        <a:ea typeface="+mn-ea"/>
                        <a:cs typeface="+mn-cs"/>
                        <a:sym typeface="Arial"/>
                      </a:endParaRPr>
                    </a:p>
                  </a:txBody>
                  <a:tcPr marL="72590" marR="72590" marT="36295" marB="36295"/>
                </a:tc>
                <a:extLst>
                  <a:ext uri="{0D108BD9-81ED-4DB2-BD59-A6C34878D82A}">
                    <a16:rowId xmlns:a16="http://schemas.microsoft.com/office/drawing/2014/main" val="3395477161"/>
                  </a:ext>
                </a:extLst>
              </a:tr>
            </a:tbl>
          </a:graphicData>
        </a:graphic>
      </p:graphicFrame>
    </p:spTree>
    <p:extLst>
      <p:ext uri="{BB962C8B-B14F-4D97-AF65-F5344CB8AC3E}">
        <p14:creationId xmlns:p14="http://schemas.microsoft.com/office/powerpoint/2010/main" val="13769838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Ung thư đoạn cuối omc</a:t>
            </a:r>
          </a:p>
        </p:txBody>
      </p:sp>
      <p:graphicFrame>
        <p:nvGraphicFramePr>
          <p:cNvPr id="5" name="Table 8">
            <a:extLst>
              <a:ext uri="{FF2B5EF4-FFF2-40B4-BE49-F238E27FC236}">
                <a16:creationId xmlns:a16="http://schemas.microsoft.com/office/drawing/2014/main" id="{16B8BE20-3DDB-C10B-3832-FF840B38ADDA}"/>
              </a:ext>
            </a:extLst>
          </p:cNvPr>
          <p:cNvGraphicFramePr>
            <a:graphicFrameLocks noGrp="1"/>
          </p:cNvGraphicFramePr>
          <p:nvPr>
            <p:extLst>
              <p:ext uri="{D42A27DB-BD31-4B8C-83A1-F6EECF244321}">
                <p14:modId xmlns:p14="http://schemas.microsoft.com/office/powerpoint/2010/main" val="1198656852"/>
              </p:ext>
            </p:extLst>
          </p:nvPr>
        </p:nvGraphicFramePr>
        <p:xfrm>
          <a:off x="553097" y="1507386"/>
          <a:ext cx="5343849" cy="4602996"/>
        </p:xfrm>
        <a:graphic>
          <a:graphicData uri="http://schemas.openxmlformats.org/drawingml/2006/table">
            <a:tbl>
              <a:tblPr firstRow="1" bandRow="1">
                <a:tableStyleId>{9D7B26C5-4107-4FEC-AEDC-1716B250A1EF}</a:tableStyleId>
              </a:tblPr>
              <a:tblGrid>
                <a:gridCol w="810158">
                  <a:extLst>
                    <a:ext uri="{9D8B030D-6E8A-4147-A177-3AD203B41FA5}">
                      <a16:colId xmlns:a16="http://schemas.microsoft.com/office/drawing/2014/main" val="3627211828"/>
                    </a:ext>
                  </a:extLst>
                </a:gridCol>
                <a:gridCol w="4533691">
                  <a:extLst>
                    <a:ext uri="{9D8B030D-6E8A-4147-A177-3AD203B41FA5}">
                      <a16:colId xmlns:a16="http://schemas.microsoft.com/office/drawing/2014/main" val="2019747085"/>
                    </a:ext>
                  </a:extLst>
                </a:gridCol>
              </a:tblGrid>
              <a:tr h="335323">
                <a:tc>
                  <a:txBody>
                    <a:bodyPr/>
                    <a:lstStyle/>
                    <a:p>
                      <a:r>
                        <a:rPr lang="vi-VN" sz="1600" b="0">
                          <a:solidFill>
                            <a:schemeClr val="tx1"/>
                          </a:solidFill>
                          <a:latin typeface="Arial" panose="020B0604020202020204" pitchFamily="34" charset="0"/>
                          <a:cs typeface="Arial" panose="020B0604020202020204" pitchFamily="34" charset="0"/>
                        </a:rPr>
                        <a:t>Tx</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solidFill>
                            <a:schemeClr val="tx1"/>
                          </a:solidFill>
                          <a:latin typeface="Arial" panose="020B0604020202020204" pitchFamily="34" charset="0"/>
                          <a:cs typeface="Arial" panose="020B0604020202020204" pitchFamily="34" charset="0"/>
                        </a:rPr>
                        <a:t>Không xác định được u nguyên phát</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94728"/>
                  </a:ext>
                </a:extLst>
              </a:tr>
              <a:tr h="335323">
                <a:tc>
                  <a:txBody>
                    <a:bodyPr/>
                    <a:lstStyle/>
                    <a:p>
                      <a:r>
                        <a:rPr lang="vi-VN" sz="1600" b="0">
                          <a:solidFill>
                            <a:schemeClr val="tx1"/>
                          </a:solidFill>
                          <a:latin typeface="Arial" panose="020B0604020202020204" pitchFamily="34" charset="0"/>
                          <a:cs typeface="Arial" panose="020B0604020202020204" pitchFamily="34" charset="0"/>
                        </a:rPr>
                        <a:t>T0</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solidFill>
                            <a:schemeClr val="tx1"/>
                          </a:solidFill>
                          <a:latin typeface="Arial" panose="020B0604020202020204" pitchFamily="34" charset="0"/>
                          <a:cs typeface="Arial" panose="020B0604020202020204" pitchFamily="34" charset="0"/>
                        </a:rPr>
                        <a:t>Không có bằng chứng u nguyên phát</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904784"/>
                  </a:ext>
                </a:extLst>
              </a:tr>
              <a:tr h="335323">
                <a:tc>
                  <a:txBody>
                    <a:bodyPr/>
                    <a:lstStyle/>
                    <a:p>
                      <a:r>
                        <a:rPr lang="vi-VN" sz="1600" b="0">
                          <a:solidFill>
                            <a:schemeClr val="tx1"/>
                          </a:solidFill>
                          <a:latin typeface="Arial" panose="020B0604020202020204" pitchFamily="34" charset="0"/>
                          <a:cs typeface="Arial" panose="020B0604020202020204" pitchFamily="34" charset="0"/>
                        </a:rPr>
                        <a:t>Tis</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solidFill>
                            <a:schemeClr val="tx1"/>
                          </a:solidFill>
                          <a:latin typeface="Arial" panose="020B0604020202020204" pitchFamily="34" charset="0"/>
                          <a:cs typeface="Arial" panose="020B0604020202020204" pitchFamily="34" charset="0"/>
                        </a:rPr>
                        <a:t>Ung thư tại chỗ</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407624"/>
                  </a:ext>
                </a:extLst>
              </a:tr>
              <a:tr h="335323">
                <a:tc>
                  <a:txBody>
                    <a:bodyPr/>
                    <a:lstStyle/>
                    <a:p>
                      <a:r>
                        <a:rPr lang="vi-VN" sz="1600" b="0">
                          <a:solidFill>
                            <a:schemeClr val="tx1"/>
                          </a:solidFill>
                          <a:latin typeface="Arial" panose="020B0604020202020204" pitchFamily="34" charset="0"/>
                          <a:cs typeface="Arial" panose="020B0604020202020204" pitchFamily="34" charset="0"/>
                        </a:rPr>
                        <a:t>T1</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solidFill>
                            <a:schemeClr val="tx1"/>
                          </a:solidFill>
                          <a:latin typeface="Arial" panose="020B0604020202020204" pitchFamily="34" charset="0"/>
                          <a:cs typeface="Arial" panose="020B0604020202020204" pitchFamily="34" charset="0"/>
                        </a:rPr>
                        <a:t>Ung thư xâm lấn thành ống OMC &lt;5mm</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441665"/>
                  </a:ext>
                </a:extLst>
              </a:tr>
              <a:tr h="335323">
                <a:tc>
                  <a:txBody>
                    <a:bodyPr/>
                    <a:lstStyle/>
                    <a:p>
                      <a:r>
                        <a:rPr lang="vi-VN" sz="1600" b="0">
                          <a:solidFill>
                            <a:schemeClr val="tx1"/>
                          </a:solidFill>
                          <a:latin typeface="Arial" panose="020B0604020202020204" pitchFamily="34" charset="0"/>
                          <a:cs typeface="Arial" panose="020B0604020202020204" pitchFamily="34" charset="0"/>
                        </a:rPr>
                        <a:t>T2</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Ung thư xâm lấn thành ống OMC 5 – 12mm</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9816489"/>
                  </a:ext>
                </a:extLst>
              </a:tr>
              <a:tr h="335323">
                <a:tc>
                  <a:txBody>
                    <a:bodyPr/>
                    <a:lstStyle/>
                    <a:p>
                      <a:r>
                        <a:rPr lang="vi-VN" sz="1600" b="0">
                          <a:solidFill>
                            <a:schemeClr val="tx1"/>
                          </a:solidFill>
                          <a:latin typeface="Arial" panose="020B0604020202020204" pitchFamily="34" charset="0"/>
                          <a:cs typeface="Arial" panose="020B0604020202020204" pitchFamily="34" charset="0"/>
                        </a:rPr>
                        <a:t>T3</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Ung thư xâm lấn thành ống OMC &gt; 12mm</a:t>
                      </a: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1775444"/>
                  </a:ext>
                </a:extLst>
              </a:tr>
              <a:tr h="552297">
                <a:tc>
                  <a:txBody>
                    <a:bodyPr/>
                    <a:lstStyle/>
                    <a:p>
                      <a:r>
                        <a:rPr lang="vi-VN" sz="1600" b="0">
                          <a:solidFill>
                            <a:schemeClr val="tx1"/>
                          </a:solidFill>
                          <a:latin typeface="Arial" panose="020B0604020202020204" pitchFamily="34" charset="0"/>
                          <a:cs typeface="Arial" panose="020B0604020202020204" pitchFamily="34" charset="0"/>
                        </a:rPr>
                        <a:t>T4</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solidFill>
                            <a:schemeClr val="tx1"/>
                          </a:solidFill>
                          <a:latin typeface="Arial" panose="020B0604020202020204" pitchFamily="34" charset="0"/>
                          <a:cs typeface="Arial" panose="020B0604020202020204" pitchFamily="34" charset="0"/>
                        </a:rPr>
                        <a:t>Ung thư xâm lấn ĐM thân tạng/ ĐM mạc treo tràng trên/ Đm gan chung</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348420"/>
                  </a:ext>
                </a:extLst>
              </a:tr>
              <a:tr h="335323">
                <a:tc>
                  <a:txBody>
                    <a:bodyPr/>
                    <a:lstStyle/>
                    <a:p>
                      <a:r>
                        <a:rPr lang="vi-VN" sz="1600" b="0">
                          <a:solidFill>
                            <a:schemeClr val="tx1"/>
                          </a:solidFill>
                          <a:latin typeface="Arial" panose="020B0604020202020204" pitchFamily="34" charset="0"/>
                          <a:cs typeface="Arial" panose="020B0604020202020204" pitchFamily="34" charset="0"/>
                        </a:rPr>
                        <a:t>Nx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solidFill>
                            <a:schemeClr val="tx1"/>
                          </a:solidFill>
                          <a:latin typeface="Arial" panose="020B0604020202020204" pitchFamily="34" charset="0"/>
                          <a:cs typeface="Arial" panose="020B0604020202020204" pitchFamily="34" charset="0"/>
                        </a:rPr>
                        <a:t>Hạch vùng không đánh giá được</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6897787"/>
                  </a:ext>
                </a:extLst>
              </a:tr>
              <a:tr h="335323">
                <a:tc>
                  <a:txBody>
                    <a:bodyPr/>
                    <a:lstStyle/>
                    <a:p>
                      <a:r>
                        <a:rPr lang="vi-VN" sz="1600" b="0">
                          <a:solidFill>
                            <a:schemeClr val="tx1"/>
                          </a:solidFill>
                          <a:latin typeface="Arial" panose="020B0604020202020204" pitchFamily="34" charset="0"/>
                          <a:cs typeface="Arial" panose="020B0604020202020204" pitchFamily="34" charset="0"/>
                        </a:rPr>
                        <a:t>N0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solidFill>
                            <a:schemeClr val="tx1"/>
                          </a:solidFill>
                          <a:latin typeface="Arial" panose="020B0604020202020204" pitchFamily="34" charset="0"/>
                          <a:cs typeface="Arial" panose="020B0604020202020204" pitchFamily="34" charset="0"/>
                        </a:rPr>
                        <a:t>Không di căn hạch vùng</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51950"/>
                  </a:ext>
                </a:extLst>
              </a:tr>
              <a:tr h="335323">
                <a:tc>
                  <a:txBody>
                    <a:bodyPr/>
                    <a:lstStyle/>
                    <a:p>
                      <a:r>
                        <a:rPr lang="vi-VN" sz="1600" b="0">
                          <a:solidFill>
                            <a:schemeClr val="tx1"/>
                          </a:solidFill>
                          <a:latin typeface="Arial" panose="020B0604020202020204" pitchFamily="34" charset="0"/>
                          <a:cs typeface="Arial" panose="020B0604020202020204" pitchFamily="34" charset="0"/>
                        </a:rPr>
                        <a:t>N1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solidFill>
                            <a:schemeClr val="tx1"/>
                          </a:solidFill>
                          <a:latin typeface="Arial" panose="020B0604020202020204" pitchFamily="34" charset="0"/>
                          <a:cs typeface="Arial" panose="020B0604020202020204" pitchFamily="34" charset="0"/>
                        </a:rPr>
                        <a:t>1 – 3 hạch vùng</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40270"/>
                  </a:ext>
                </a:extLst>
              </a:tr>
              <a:tr h="335323">
                <a:tc>
                  <a:txBody>
                    <a:bodyPr/>
                    <a:lstStyle/>
                    <a:p>
                      <a:r>
                        <a:rPr lang="vi-VN" sz="1600" b="0">
                          <a:solidFill>
                            <a:schemeClr val="tx1"/>
                          </a:solidFill>
                          <a:latin typeface="Arial" panose="020B0604020202020204" pitchFamily="34" charset="0"/>
                          <a:cs typeface="Arial" panose="020B0604020202020204" pitchFamily="34" charset="0"/>
                        </a:rPr>
                        <a:t>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solidFill>
                            <a:schemeClr val="tx1"/>
                          </a:solidFill>
                          <a:latin typeface="Arial" panose="020B0604020202020204" pitchFamily="34" charset="0"/>
                          <a:cs typeface="Arial" panose="020B0604020202020204" pitchFamily="34" charset="0"/>
                        </a:rPr>
                        <a:t>Từ 4 hạch vùng trở lên</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7888555"/>
                  </a:ext>
                </a:extLst>
              </a:tr>
              <a:tr h="335323">
                <a:tc>
                  <a:txBody>
                    <a:bodyPr/>
                    <a:lstStyle/>
                    <a:p>
                      <a:r>
                        <a:rPr lang="vi-VN" sz="1600" b="0">
                          <a:solidFill>
                            <a:schemeClr val="tx1"/>
                          </a:solidFill>
                          <a:latin typeface="Arial" panose="020B0604020202020204" pitchFamily="34" charset="0"/>
                          <a:cs typeface="Arial" panose="020B0604020202020204" pitchFamily="34" charset="0"/>
                        </a:rPr>
                        <a:t>M0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solidFill>
                            <a:schemeClr val="tx1"/>
                          </a:solidFill>
                          <a:latin typeface="Arial" panose="020B0604020202020204" pitchFamily="34" charset="0"/>
                          <a:cs typeface="Arial" panose="020B0604020202020204" pitchFamily="34" charset="0"/>
                        </a:rPr>
                        <a:t>Không di căn xa</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0900446"/>
                  </a:ext>
                </a:extLst>
              </a:tr>
              <a:tr h="335323">
                <a:tc>
                  <a:txBody>
                    <a:bodyPr/>
                    <a:lstStyle/>
                    <a:p>
                      <a:r>
                        <a:rPr lang="vi-VN" sz="1600" b="0">
                          <a:solidFill>
                            <a:schemeClr val="tx1"/>
                          </a:solidFill>
                          <a:latin typeface="Arial" panose="020B0604020202020204" pitchFamily="34" charset="0"/>
                          <a:cs typeface="Arial" panose="020B0604020202020204" pitchFamily="34" charset="0"/>
                        </a:rPr>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a:solidFill>
                            <a:schemeClr val="tx1"/>
                          </a:solidFill>
                          <a:latin typeface="Arial" panose="020B0604020202020204" pitchFamily="34" charset="0"/>
                          <a:cs typeface="Arial" panose="020B0604020202020204" pitchFamily="34" charset="0"/>
                        </a:rPr>
                        <a:t>Có di căn xa</a:t>
                      </a:r>
                      <a:endParaRPr lang="en-US" sz="1600"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0263584"/>
                  </a:ext>
                </a:extLst>
              </a:tr>
            </a:tbl>
          </a:graphicData>
        </a:graphic>
      </p:graphicFrame>
      <p:graphicFrame>
        <p:nvGraphicFramePr>
          <p:cNvPr id="6" name="Table 9">
            <a:extLst>
              <a:ext uri="{FF2B5EF4-FFF2-40B4-BE49-F238E27FC236}">
                <a16:creationId xmlns:a16="http://schemas.microsoft.com/office/drawing/2014/main" id="{8E6F0AAD-3A63-4872-E7CA-ED1E0639B693}"/>
              </a:ext>
            </a:extLst>
          </p:cNvPr>
          <p:cNvGraphicFramePr>
            <a:graphicFrameLocks noGrp="1"/>
          </p:cNvGraphicFramePr>
          <p:nvPr>
            <p:extLst>
              <p:ext uri="{D42A27DB-BD31-4B8C-83A1-F6EECF244321}">
                <p14:modId xmlns:p14="http://schemas.microsoft.com/office/powerpoint/2010/main" val="2711184972"/>
              </p:ext>
            </p:extLst>
          </p:nvPr>
        </p:nvGraphicFramePr>
        <p:xfrm>
          <a:off x="6863715" y="1507386"/>
          <a:ext cx="4775188" cy="4122450"/>
        </p:xfrm>
        <a:graphic>
          <a:graphicData uri="http://schemas.openxmlformats.org/drawingml/2006/table">
            <a:tbl>
              <a:tblPr firstRow="1" bandRow="1">
                <a:tableStyleId>{93296810-A885-4BE3-A3E7-6D5BEEA58F35}</a:tableStyleId>
              </a:tblPr>
              <a:tblGrid>
                <a:gridCol w="1193797">
                  <a:extLst>
                    <a:ext uri="{9D8B030D-6E8A-4147-A177-3AD203B41FA5}">
                      <a16:colId xmlns:a16="http://schemas.microsoft.com/office/drawing/2014/main" val="973595287"/>
                    </a:ext>
                  </a:extLst>
                </a:gridCol>
                <a:gridCol w="1193797">
                  <a:extLst>
                    <a:ext uri="{9D8B030D-6E8A-4147-A177-3AD203B41FA5}">
                      <a16:colId xmlns:a16="http://schemas.microsoft.com/office/drawing/2014/main" val="4211634923"/>
                    </a:ext>
                  </a:extLst>
                </a:gridCol>
                <a:gridCol w="1193797">
                  <a:extLst>
                    <a:ext uri="{9D8B030D-6E8A-4147-A177-3AD203B41FA5}">
                      <a16:colId xmlns:a16="http://schemas.microsoft.com/office/drawing/2014/main" val="1750636254"/>
                    </a:ext>
                  </a:extLst>
                </a:gridCol>
                <a:gridCol w="1193797">
                  <a:extLst>
                    <a:ext uri="{9D8B030D-6E8A-4147-A177-3AD203B41FA5}">
                      <a16:colId xmlns:a16="http://schemas.microsoft.com/office/drawing/2014/main" val="3425944268"/>
                    </a:ext>
                  </a:extLst>
                </a:gridCol>
              </a:tblGrid>
              <a:tr h="381952">
                <a:tc>
                  <a:txBody>
                    <a:bodyPr/>
                    <a:lstStyle/>
                    <a:p>
                      <a:pPr marR="0" algn="l" rtl="0">
                        <a:lnSpc>
                          <a:spcPct val="100000"/>
                        </a:lnSpc>
                        <a:spcBef>
                          <a:spcPts val="0"/>
                        </a:spcBef>
                        <a:spcAft>
                          <a:spcPts val="0"/>
                        </a:spcAft>
                        <a:buClr>
                          <a:srgbClr val="000000"/>
                        </a:buClr>
                        <a:buFont typeface="Arial"/>
                      </a:pPr>
                      <a:r>
                        <a:rPr lang="vi-VN" sz="1400" b="1" u="none" strike="noStrike" cap="none">
                          <a:solidFill>
                            <a:schemeClr val="tx1">
                              <a:lumMod val="75000"/>
                              <a:lumOff val="25000"/>
                            </a:schemeClr>
                          </a:solidFill>
                          <a:sym typeface="Arial"/>
                        </a:rPr>
                        <a:t>Giai đoạn</a:t>
                      </a:r>
                      <a:endParaRPr lang="en-US" sz="1400" b="1"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1" u="none" strike="noStrike" cap="none">
                          <a:solidFill>
                            <a:schemeClr val="tx1">
                              <a:lumMod val="75000"/>
                              <a:lumOff val="25000"/>
                            </a:schemeClr>
                          </a:solidFill>
                          <a:sym typeface="Arial"/>
                        </a:rPr>
                        <a:t>T</a:t>
                      </a:r>
                      <a:endParaRPr lang="en-US" sz="1400" b="1"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1" u="none" strike="noStrike" cap="none">
                          <a:solidFill>
                            <a:schemeClr val="tx1">
                              <a:lumMod val="75000"/>
                              <a:lumOff val="25000"/>
                            </a:schemeClr>
                          </a:solidFill>
                          <a:sym typeface="Arial"/>
                        </a:rPr>
                        <a:t>N</a:t>
                      </a:r>
                      <a:endParaRPr lang="en-US" sz="1400" b="1"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1" u="none" strike="noStrike" cap="none">
                          <a:solidFill>
                            <a:schemeClr val="tx1">
                              <a:lumMod val="75000"/>
                              <a:lumOff val="25000"/>
                            </a:schemeClr>
                          </a:solidFill>
                          <a:sym typeface="Arial"/>
                        </a:rPr>
                        <a:t>M</a:t>
                      </a:r>
                      <a:endParaRPr lang="en-US" sz="1400" b="1" i="0" u="none" strike="noStrike" cap="none">
                        <a:solidFill>
                          <a:schemeClr val="tx1">
                            <a:lumMod val="75000"/>
                            <a:lumOff val="25000"/>
                          </a:schemeClr>
                        </a:solidFill>
                        <a:latin typeface="+mj-lt"/>
                        <a:ea typeface="+mn-ea"/>
                        <a:cs typeface="+mn-cs"/>
                        <a:sym typeface="Arial"/>
                      </a:endParaRPr>
                    </a:p>
                  </a:txBody>
                  <a:tcPr marL="72226" marR="72226" marT="36113" marB="36113"/>
                </a:tc>
                <a:extLst>
                  <a:ext uri="{0D108BD9-81ED-4DB2-BD59-A6C34878D82A}">
                    <a16:rowId xmlns:a16="http://schemas.microsoft.com/office/drawing/2014/main" val="1973494640"/>
                  </a:ext>
                </a:extLst>
              </a:tr>
              <a:tr h="511889">
                <a:tc>
                  <a:txBody>
                    <a:bodyPr/>
                    <a:lstStyle/>
                    <a:p>
                      <a:pPr marR="0" algn="l" rtl="0">
                        <a:lnSpc>
                          <a:spcPct val="100000"/>
                        </a:lnSpc>
                        <a:spcBef>
                          <a:spcPts val="0"/>
                        </a:spcBef>
                        <a:spcAft>
                          <a:spcPts val="0"/>
                        </a:spcAft>
                        <a:buClr>
                          <a:srgbClr val="000000"/>
                        </a:buClr>
                        <a:buFont typeface="Arial"/>
                      </a:pPr>
                      <a:r>
                        <a:rPr lang="vi-VN" sz="1400" b="1" u="none" strike="noStrike" cap="none">
                          <a:solidFill>
                            <a:schemeClr val="tx1">
                              <a:lumMod val="75000"/>
                              <a:lumOff val="25000"/>
                            </a:schemeClr>
                          </a:solidFill>
                          <a:sym typeface="Arial"/>
                        </a:rPr>
                        <a:t>0</a:t>
                      </a:r>
                      <a:endParaRPr lang="en-US" sz="1400" b="1"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Tis</a:t>
                      </a:r>
                      <a:endParaRPr lang="vi-VN"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N0</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M0</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extLst>
                  <a:ext uri="{0D108BD9-81ED-4DB2-BD59-A6C34878D82A}">
                    <a16:rowId xmlns:a16="http://schemas.microsoft.com/office/drawing/2014/main" val="1020071726"/>
                  </a:ext>
                </a:extLst>
              </a:tr>
              <a:tr h="511889">
                <a:tc>
                  <a:txBody>
                    <a:bodyPr/>
                    <a:lstStyle/>
                    <a:p>
                      <a:pPr marR="0" algn="l" rtl="0">
                        <a:lnSpc>
                          <a:spcPct val="100000"/>
                        </a:lnSpc>
                        <a:spcBef>
                          <a:spcPts val="0"/>
                        </a:spcBef>
                        <a:spcAft>
                          <a:spcPts val="0"/>
                        </a:spcAft>
                        <a:buClr>
                          <a:srgbClr val="000000"/>
                        </a:buClr>
                        <a:buFont typeface="Arial"/>
                      </a:pPr>
                      <a:r>
                        <a:rPr lang="vi-VN" sz="1400" b="1" u="none" strike="noStrike" cap="none">
                          <a:solidFill>
                            <a:schemeClr val="tx1">
                              <a:lumMod val="75000"/>
                              <a:lumOff val="25000"/>
                            </a:schemeClr>
                          </a:solidFill>
                          <a:sym typeface="Arial"/>
                        </a:rPr>
                        <a:t>I</a:t>
                      </a:r>
                      <a:endParaRPr lang="en-US" sz="1400" b="1"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T1</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N0</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M0</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extLst>
                  <a:ext uri="{0D108BD9-81ED-4DB2-BD59-A6C34878D82A}">
                    <a16:rowId xmlns:a16="http://schemas.microsoft.com/office/drawing/2014/main" val="2072269586"/>
                  </a:ext>
                </a:extLst>
              </a:tr>
              <a:tr h="637714">
                <a:tc>
                  <a:txBody>
                    <a:bodyPr/>
                    <a:lstStyle/>
                    <a:p>
                      <a:pPr marR="0" algn="l" rtl="0">
                        <a:lnSpc>
                          <a:spcPct val="100000"/>
                        </a:lnSpc>
                        <a:spcBef>
                          <a:spcPts val="0"/>
                        </a:spcBef>
                        <a:spcAft>
                          <a:spcPts val="0"/>
                        </a:spcAft>
                        <a:buClr>
                          <a:srgbClr val="000000"/>
                        </a:buClr>
                        <a:buFont typeface="Arial"/>
                      </a:pPr>
                      <a:r>
                        <a:rPr lang="vi-VN" sz="1400" b="1" u="none" strike="noStrike" cap="none">
                          <a:solidFill>
                            <a:schemeClr val="tx1">
                              <a:lumMod val="75000"/>
                              <a:lumOff val="25000"/>
                            </a:schemeClr>
                          </a:solidFill>
                          <a:sym typeface="Arial"/>
                        </a:rPr>
                        <a:t>IIA</a:t>
                      </a:r>
                      <a:endParaRPr lang="en-US" sz="1400" b="1"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T1</a:t>
                      </a:r>
                    </a:p>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T2</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N1</a:t>
                      </a:r>
                    </a:p>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N0</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solidFill>
                            <a:schemeClr val="tx1">
                              <a:lumMod val="75000"/>
                              <a:lumOff val="25000"/>
                            </a:schemeClr>
                          </a:solidFill>
                          <a:sym typeface="Arial"/>
                        </a:rPr>
                        <a:t>M0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solidFill>
                            <a:schemeClr val="tx1">
                              <a:lumMod val="75000"/>
                              <a:lumOff val="25000"/>
                            </a:schemeClr>
                          </a:solidFill>
                          <a:sym typeface="Arial"/>
                        </a:rPr>
                        <a:t>M0</a:t>
                      </a:r>
                      <a:endParaRPr lang="en-US" sz="1400" b="0" i="0" u="none" strike="noStrike" cap="none" noProof="0">
                        <a:solidFill>
                          <a:schemeClr val="tx1">
                            <a:lumMod val="75000"/>
                            <a:lumOff val="25000"/>
                          </a:schemeClr>
                        </a:solidFill>
                        <a:latin typeface="+mj-lt"/>
                        <a:ea typeface="+mn-ea"/>
                        <a:cs typeface="+mn-cs"/>
                        <a:sym typeface="Arial"/>
                      </a:endParaRPr>
                    </a:p>
                  </a:txBody>
                  <a:tcPr marL="72226" marR="72226" marT="36113" marB="36113"/>
                </a:tc>
                <a:extLst>
                  <a:ext uri="{0D108BD9-81ED-4DB2-BD59-A6C34878D82A}">
                    <a16:rowId xmlns:a16="http://schemas.microsoft.com/office/drawing/2014/main" val="935181426"/>
                  </a:ext>
                </a:extLst>
              </a:tr>
              <a:tr h="637714">
                <a:tc>
                  <a:txBody>
                    <a:bodyPr/>
                    <a:lstStyle/>
                    <a:p>
                      <a:pPr marR="0" algn="l" rtl="0">
                        <a:lnSpc>
                          <a:spcPct val="100000"/>
                        </a:lnSpc>
                        <a:spcBef>
                          <a:spcPts val="0"/>
                        </a:spcBef>
                        <a:spcAft>
                          <a:spcPts val="0"/>
                        </a:spcAft>
                        <a:buClr>
                          <a:srgbClr val="000000"/>
                        </a:buClr>
                        <a:buFont typeface="Arial"/>
                      </a:pPr>
                      <a:r>
                        <a:rPr lang="vi-VN" sz="1400" b="1" u="none" strike="noStrike" cap="none">
                          <a:solidFill>
                            <a:schemeClr val="tx1">
                              <a:lumMod val="75000"/>
                              <a:lumOff val="25000"/>
                            </a:schemeClr>
                          </a:solidFill>
                          <a:sym typeface="Arial"/>
                        </a:rPr>
                        <a:t>IIB</a:t>
                      </a:r>
                      <a:endParaRPr lang="en-US" sz="1400" b="1"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T2</a:t>
                      </a:r>
                    </a:p>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T3</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N1</a:t>
                      </a:r>
                    </a:p>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N0, N1</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solidFill>
                            <a:schemeClr val="tx1">
                              <a:lumMod val="75000"/>
                              <a:lumOff val="25000"/>
                            </a:schemeClr>
                          </a:solidFill>
                          <a:sym typeface="Arial"/>
                        </a:rPr>
                        <a:t>M0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solidFill>
                            <a:schemeClr val="tx1">
                              <a:lumMod val="75000"/>
                              <a:lumOff val="25000"/>
                            </a:schemeClr>
                          </a:solidFill>
                          <a:sym typeface="Arial"/>
                        </a:rPr>
                        <a:t>M0</a:t>
                      </a:r>
                      <a:endParaRPr lang="en-US" sz="1400" b="0" i="0" u="none" strike="noStrike" cap="none" noProof="0">
                        <a:solidFill>
                          <a:schemeClr val="tx1">
                            <a:lumMod val="75000"/>
                            <a:lumOff val="25000"/>
                          </a:schemeClr>
                        </a:solidFill>
                        <a:latin typeface="+mj-lt"/>
                        <a:ea typeface="+mn-ea"/>
                        <a:cs typeface="+mn-cs"/>
                        <a:sym typeface="Arial"/>
                      </a:endParaRPr>
                    </a:p>
                  </a:txBody>
                  <a:tcPr marL="72226" marR="72226" marT="36113" marB="36113"/>
                </a:tc>
                <a:extLst>
                  <a:ext uri="{0D108BD9-81ED-4DB2-BD59-A6C34878D82A}">
                    <a16:rowId xmlns:a16="http://schemas.microsoft.com/office/drawing/2014/main" val="3590352225"/>
                  </a:ext>
                </a:extLst>
              </a:tr>
              <a:tr h="511889">
                <a:tc>
                  <a:txBody>
                    <a:bodyPr/>
                    <a:lstStyle/>
                    <a:p>
                      <a:pPr marR="0" algn="l" rtl="0">
                        <a:lnSpc>
                          <a:spcPct val="100000"/>
                        </a:lnSpc>
                        <a:spcBef>
                          <a:spcPts val="0"/>
                        </a:spcBef>
                        <a:spcAft>
                          <a:spcPts val="0"/>
                        </a:spcAft>
                        <a:buClr>
                          <a:srgbClr val="000000"/>
                        </a:buClr>
                        <a:buFont typeface="Arial"/>
                      </a:pPr>
                      <a:r>
                        <a:rPr lang="vi-VN" sz="1400" b="1" u="none" strike="noStrike" cap="none">
                          <a:solidFill>
                            <a:schemeClr val="tx1">
                              <a:lumMod val="75000"/>
                              <a:lumOff val="25000"/>
                            </a:schemeClr>
                          </a:solidFill>
                          <a:sym typeface="Arial"/>
                        </a:rPr>
                        <a:t>IIIA</a:t>
                      </a:r>
                      <a:endParaRPr lang="en-US" sz="1400" b="1"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T1, T2, T3</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N2</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solidFill>
                            <a:schemeClr val="tx1">
                              <a:lumMod val="75000"/>
                              <a:lumOff val="25000"/>
                            </a:schemeClr>
                          </a:solidFill>
                          <a:sym typeface="Arial"/>
                        </a:rPr>
                        <a:t>M0</a:t>
                      </a:r>
                      <a:endParaRPr lang="en-US" sz="1400" b="0" i="0" u="none" strike="noStrike" cap="none" noProof="0">
                        <a:solidFill>
                          <a:schemeClr val="tx1">
                            <a:lumMod val="75000"/>
                            <a:lumOff val="25000"/>
                          </a:schemeClr>
                        </a:solidFill>
                        <a:latin typeface="+mj-lt"/>
                        <a:ea typeface="+mn-ea"/>
                        <a:cs typeface="+mn-cs"/>
                        <a:sym typeface="Arial"/>
                      </a:endParaRPr>
                    </a:p>
                  </a:txBody>
                  <a:tcPr marL="72226" marR="72226" marT="36113" marB="36113"/>
                </a:tc>
                <a:extLst>
                  <a:ext uri="{0D108BD9-81ED-4DB2-BD59-A6C34878D82A}">
                    <a16:rowId xmlns:a16="http://schemas.microsoft.com/office/drawing/2014/main" val="2303436762"/>
                  </a:ext>
                </a:extLst>
              </a:tr>
              <a:tr h="417514">
                <a:tc>
                  <a:txBody>
                    <a:bodyPr/>
                    <a:lstStyle/>
                    <a:p>
                      <a:pPr marR="0" algn="l" rtl="0">
                        <a:lnSpc>
                          <a:spcPct val="100000"/>
                        </a:lnSpc>
                        <a:spcBef>
                          <a:spcPts val="0"/>
                        </a:spcBef>
                        <a:spcAft>
                          <a:spcPts val="0"/>
                        </a:spcAft>
                        <a:buClr>
                          <a:srgbClr val="000000"/>
                        </a:buClr>
                        <a:buFont typeface="Arial"/>
                      </a:pPr>
                      <a:r>
                        <a:rPr lang="vi-VN" sz="1400" b="1" u="none" strike="noStrike" cap="none">
                          <a:solidFill>
                            <a:schemeClr val="tx1">
                              <a:lumMod val="75000"/>
                              <a:lumOff val="25000"/>
                            </a:schemeClr>
                          </a:solidFill>
                          <a:sym typeface="Arial"/>
                        </a:rPr>
                        <a:t>IIIB</a:t>
                      </a:r>
                      <a:endParaRPr lang="en-US" sz="1400" b="1"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T4</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Bất kì N</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noProof="0">
                          <a:solidFill>
                            <a:schemeClr val="tx1">
                              <a:lumMod val="75000"/>
                              <a:lumOff val="25000"/>
                            </a:schemeClr>
                          </a:solidFill>
                          <a:sym typeface="Arial"/>
                        </a:rPr>
                        <a:t>M0</a:t>
                      </a:r>
                      <a:endParaRPr lang="vi-VN" sz="1400" b="0" i="0" u="none" strike="noStrike" cap="none" noProof="0">
                        <a:solidFill>
                          <a:schemeClr val="tx1">
                            <a:lumMod val="75000"/>
                            <a:lumOff val="25000"/>
                          </a:schemeClr>
                        </a:solidFill>
                        <a:latin typeface="+mj-lt"/>
                        <a:ea typeface="+mn-ea"/>
                        <a:cs typeface="+mn-cs"/>
                        <a:sym typeface="Arial"/>
                      </a:endParaRPr>
                    </a:p>
                  </a:txBody>
                  <a:tcPr marL="72226" marR="72226" marT="36113" marB="36113"/>
                </a:tc>
                <a:extLst>
                  <a:ext uri="{0D108BD9-81ED-4DB2-BD59-A6C34878D82A}">
                    <a16:rowId xmlns:a16="http://schemas.microsoft.com/office/drawing/2014/main" val="2033942249"/>
                  </a:ext>
                </a:extLst>
              </a:tr>
              <a:tr h="511889">
                <a:tc>
                  <a:txBody>
                    <a:bodyPr/>
                    <a:lstStyle/>
                    <a:p>
                      <a:pPr marR="0" algn="l" rtl="0">
                        <a:lnSpc>
                          <a:spcPct val="100000"/>
                        </a:lnSpc>
                        <a:spcBef>
                          <a:spcPts val="0"/>
                        </a:spcBef>
                        <a:spcAft>
                          <a:spcPts val="0"/>
                        </a:spcAft>
                        <a:buClr>
                          <a:srgbClr val="000000"/>
                        </a:buClr>
                        <a:buFont typeface="Arial"/>
                      </a:pPr>
                      <a:r>
                        <a:rPr lang="vi-VN" sz="1400" b="1" u="none" strike="noStrike" cap="none">
                          <a:solidFill>
                            <a:schemeClr val="tx1">
                              <a:lumMod val="75000"/>
                              <a:lumOff val="25000"/>
                            </a:schemeClr>
                          </a:solidFill>
                          <a:sym typeface="Arial"/>
                        </a:rPr>
                        <a:t>IV</a:t>
                      </a:r>
                      <a:endParaRPr lang="en-US" sz="1400" b="1"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Bất kì T</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Bất kì N</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tc>
                  <a:txBody>
                    <a:bodyPr/>
                    <a:lstStyle/>
                    <a:p>
                      <a:pPr marR="0" algn="l" rtl="0">
                        <a:lnSpc>
                          <a:spcPct val="100000"/>
                        </a:lnSpc>
                        <a:spcBef>
                          <a:spcPts val="0"/>
                        </a:spcBef>
                        <a:spcAft>
                          <a:spcPts val="0"/>
                        </a:spcAft>
                        <a:buClr>
                          <a:srgbClr val="000000"/>
                        </a:buClr>
                        <a:buFont typeface="Arial"/>
                      </a:pPr>
                      <a:r>
                        <a:rPr lang="vi-VN" sz="1400" b="0" u="none" strike="noStrike" cap="none">
                          <a:solidFill>
                            <a:schemeClr val="tx1">
                              <a:lumMod val="75000"/>
                              <a:lumOff val="25000"/>
                            </a:schemeClr>
                          </a:solidFill>
                          <a:sym typeface="Arial"/>
                        </a:rPr>
                        <a:t>M1</a:t>
                      </a:r>
                      <a:endParaRPr lang="en-US" sz="1400" b="0" i="0" u="none" strike="noStrike" cap="none">
                        <a:solidFill>
                          <a:schemeClr val="tx1">
                            <a:lumMod val="75000"/>
                            <a:lumOff val="25000"/>
                          </a:schemeClr>
                        </a:solidFill>
                        <a:latin typeface="+mj-lt"/>
                        <a:ea typeface="+mn-ea"/>
                        <a:cs typeface="+mn-cs"/>
                        <a:sym typeface="Arial"/>
                      </a:endParaRPr>
                    </a:p>
                  </a:txBody>
                  <a:tcPr marL="72226" marR="72226" marT="36113" marB="36113"/>
                </a:tc>
                <a:extLst>
                  <a:ext uri="{0D108BD9-81ED-4DB2-BD59-A6C34878D82A}">
                    <a16:rowId xmlns:a16="http://schemas.microsoft.com/office/drawing/2014/main" val="3395477161"/>
                  </a:ext>
                </a:extLst>
              </a:tr>
            </a:tbl>
          </a:graphicData>
        </a:graphic>
      </p:graphicFrame>
    </p:spTree>
    <p:extLst>
      <p:ext uri="{BB962C8B-B14F-4D97-AF65-F5344CB8AC3E}">
        <p14:creationId xmlns:p14="http://schemas.microsoft.com/office/powerpoint/2010/main" val="128367951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ED13A83A-3979-A92F-3B07-3E7706E37AAD}"/>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Đặc điểm lâm sàng</a:t>
            </a:r>
          </a:p>
        </p:txBody>
      </p:sp>
      <p:pic>
        <p:nvPicPr>
          <p:cNvPr id="5" name="Hình ảnh 4">
            <a:extLst>
              <a:ext uri="{FF2B5EF4-FFF2-40B4-BE49-F238E27FC236}">
                <a16:creationId xmlns:a16="http://schemas.microsoft.com/office/drawing/2014/main" id="{D673E435-E5AD-26DA-479D-22B2C2A6FFB9}"/>
              </a:ext>
            </a:extLst>
          </p:cNvPr>
          <p:cNvPicPr>
            <a:picLocks noChangeAspect="1"/>
          </p:cNvPicPr>
          <p:nvPr/>
        </p:nvPicPr>
        <p:blipFill>
          <a:blip r:embed="rId2"/>
          <a:stretch>
            <a:fillRect/>
          </a:stretch>
        </p:blipFill>
        <p:spPr>
          <a:xfrm>
            <a:off x="6699865" y="1488188"/>
            <a:ext cx="3881624" cy="3881624"/>
          </a:xfrm>
          <a:prstGeom prst="rect">
            <a:avLst/>
          </a:prstGeom>
        </p:spPr>
      </p:pic>
    </p:spTree>
    <p:extLst>
      <p:ext uri="{BB962C8B-B14F-4D97-AF65-F5344CB8AC3E}">
        <p14:creationId xmlns:p14="http://schemas.microsoft.com/office/powerpoint/2010/main" val="3905360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Ung thư tá tràng</a:t>
            </a:r>
          </a:p>
        </p:txBody>
      </p:sp>
      <p:graphicFrame>
        <p:nvGraphicFramePr>
          <p:cNvPr id="5" name="Table 8">
            <a:extLst>
              <a:ext uri="{FF2B5EF4-FFF2-40B4-BE49-F238E27FC236}">
                <a16:creationId xmlns:a16="http://schemas.microsoft.com/office/drawing/2014/main" id="{871179FB-C26B-24F5-F3B2-BCA9614462FD}"/>
              </a:ext>
            </a:extLst>
          </p:cNvPr>
          <p:cNvGraphicFramePr>
            <a:graphicFrameLocks noGrp="1"/>
          </p:cNvGraphicFramePr>
          <p:nvPr>
            <p:extLst>
              <p:ext uri="{D42A27DB-BD31-4B8C-83A1-F6EECF244321}">
                <p14:modId xmlns:p14="http://schemas.microsoft.com/office/powerpoint/2010/main" val="568092547"/>
              </p:ext>
            </p:extLst>
          </p:nvPr>
        </p:nvGraphicFramePr>
        <p:xfrm>
          <a:off x="431800" y="1502229"/>
          <a:ext cx="6192935" cy="5098838"/>
        </p:xfrm>
        <a:graphic>
          <a:graphicData uri="http://schemas.openxmlformats.org/drawingml/2006/table">
            <a:tbl>
              <a:tblPr firstRow="1" bandRow="1">
                <a:tableStyleId>{9D7B26C5-4107-4FEC-AEDC-1716B250A1EF}</a:tableStyleId>
              </a:tblPr>
              <a:tblGrid>
                <a:gridCol w="602768">
                  <a:extLst>
                    <a:ext uri="{9D8B030D-6E8A-4147-A177-3AD203B41FA5}">
                      <a16:colId xmlns:a16="http://schemas.microsoft.com/office/drawing/2014/main" val="3627211828"/>
                    </a:ext>
                  </a:extLst>
                </a:gridCol>
                <a:gridCol w="5590167">
                  <a:extLst>
                    <a:ext uri="{9D8B030D-6E8A-4147-A177-3AD203B41FA5}">
                      <a16:colId xmlns:a16="http://schemas.microsoft.com/office/drawing/2014/main" val="2019747085"/>
                    </a:ext>
                  </a:extLst>
                </a:gridCol>
              </a:tblGrid>
              <a:tr h="312391">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Tx</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Không xác định được u nguyên phát</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94728"/>
                  </a:ext>
                </a:extLst>
              </a:tr>
              <a:tr h="337880">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T0</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Không có bằng chứng u nguyên phát</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904784"/>
                  </a:ext>
                </a:extLst>
              </a:tr>
              <a:tr h="337880">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Tis</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Ung thư tại chỗ</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407624"/>
                  </a:ext>
                </a:extLst>
              </a:tr>
              <a:tr h="557038">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T1a</a:t>
                      </a:r>
                    </a:p>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T1b</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U xâm lấn qua lớp màng đáy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U xâm lấn qua lớp dưới niêm</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441665"/>
                  </a:ext>
                </a:extLst>
              </a:tr>
              <a:tr h="337880">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T2</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b="0" i="0" u="none" strike="noStrike" cap="none" noProof="0">
                          <a:solidFill>
                            <a:schemeClr val="tx1"/>
                          </a:solidFill>
                          <a:latin typeface="Arial" panose="020B0604020202020204" pitchFamily="34" charset="0"/>
                          <a:ea typeface="+mn-ea"/>
                          <a:cs typeface="Arial" panose="020B0604020202020204" pitchFamily="34" charset="0"/>
                          <a:sym typeface="Arial"/>
                        </a:rPr>
                        <a:t>U xâm lấn qua lớp cơ niêm</a:t>
                      </a:r>
                      <a:endParaRPr lang="en-US" sz="1600" b="0" i="0" u="none" strike="noStrike" cap="none" noProof="0">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9816489"/>
                  </a:ext>
                </a:extLst>
              </a:tr>
              <a:tr h="557038">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T3</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b="0" i="0" u="none" strike="noStrike" cap="none" noProof="0">
                          <a:solidFill>
                            <a:schemeClr val="tx1"/>
                          </a:solidFill>
                          <a:latin typeface="Arial" panose="020B0604020202020204" pitchFamily="34" charset="0"/>
                          <a:ea typeface="+mn-ea"/>
                          <a:cs typeface="Arial" panose="020B0604020202020204" pitchFamily="34" charset="0"/>
                          <a:sym typeface="Arial"/>
                        </a:rPr>
                        <a:t>U xâm lấn qua lớp cơ niêm đến lớp dưới thanh mạc, vào mạc treo hay ra sau phúc mạc nhưng chưa qua phúc mạc thành</a:t>
                      </a:r>
                      <a:endParaRPr lang="en-US" sz="1600" b="0" i="0" u="none" strike="noStrike" cap="none" noProof="0">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1775444"/>
                  </a:ext>
                </a:extLst>
              </a:tr>
              <a:tr h="337880">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T4</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U xâm lấn qua phúc mạc thành hay các cơ quan lân cận</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348420"/>
                  </a:ext>
                </a:extLst>
              </a:tr>
              <a:tr h="337880">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Nx</a:t>
                      </a: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Hạch vùng không đánh giá được</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6897787"/>
                  </a:ext>
                </a:extLst>
              </a:tr>
              <a:tr h="337880">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N0</a:t>
                      </a: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Không di căn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51950"/>
                  </a:ext>
                </a:extLst>
              </a:tr>
              <a:tr h="337880">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N1</a:t>
                      </a: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1 – 3 hạch vùng</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40270"/>
                  </a:ext>
                </a:extLst>
              </a:tr>
              <a:tr h="337880">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N2</a:t>
                      </a: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Từ 4 hạch vùng trở lên</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7888555"/>
                  </a:ext>
                </a:extLst>
              </a:tr>
              <a:tr h="337880">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M0</a:t>
                      </a: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Không di căn xa</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0900446"/>
                  </a:ext>
                </a:extLst>
              </a:tr>
              <a:tr h="337880">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M1</a:t>
                      </a: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vi-VN" sz="1600" b="0" i="0" u="none" strike="noStrike" cap="none">
                          <a:solidFill>
                            <a:schemeClr val="tx1"/>
                          </a:solidFill>
                          <a:latin typeface="Arial" panose="020B0604020202020204" pitchFamily="34" charset="0"/>
                          <a:ea typeface="+mn-ea"/>
                          <a:cs typeface="Arial" panose="020B0604020202020204" pitchFamily="34" charset="0"/>
                          <a:sym typeface="Arial"/>
                        </a:rPr>
                        <a:t>Có di căn xa</a:t>
                      </a:r>
                      <a:endParaRPr lang="en-US" sz="1600" b="0" i="0" u="none" strike="noStrike" cap="none">
                        <a:solidFill>
                          <a:schemeClr val="tx1"/>
                        </a:solidFill>
                        <a:latin typeface="Arial" panose="020B0604020202020204" pitchFamily="34" charset="0"/>
                        <a:ea typeface="+mn-ea"/>
                        <a:cs typeface="Arial" panose="020B0604020202020204" pitchFamily="34" charset="0"/>
                        <a:sym typeface="Arial"/>
                      </a:endParaRPr>
                    </a:p>
                  </a:txBody>
                  <a:tcPr marL="85666" marR="85666" marT="42833" marB="428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0263584"/>
                  </a:ext>
                </a:extLst>
              </a:tr>
            </a:tbl>
          </a:graphicData>
        </a:graphic>
      </p:graphicFrame>
      <p:graphicFrame>
        <p:nvGraphicFramePr>
          <p:cNvPr id="6" name="Table 9">
            <a:extLst>
              <a:ext uri="{FF2B5EF4-FFF2-40B4-BE49-F238E27FC236}">
                <a16:creationId xmlns:a16="http://schemas.microsoft.com/office/drawing/2014/main" id="{9253893B-BAC5-0442-D9DB-9558D79C07ED}"/>
              </a:ext>
            </a:extLst>
          </p:cNvPr>
          <p:cNvGraphicFramePr>
            <a:graphicFrameLocks noGrp="1"/>
          </p:cNvGraphicFramePr>
          <p:nvPr>
            <p:extLst>
              <p:ext uri="{D42A27DB-BD31-4B8C-83A1-F6EECF244321}">
                <p14:modId xmlns:p14="http://schemas.microsoft.com/office/powerpoint/2010/main" val="1671483739"/>
              </p:ext>
            </p:extLst>
          </p:nvPr>
        </p:nvGraphicFramePr>
        <p:xfrm>
          <a:off x="7385552" y="1476740"/>
          <a:ext cx="4374648" cy="4191290"/>
        </p:xfrm>
        <a:graphic>
          <a:graphicData uri="http://schemas.openxmlformats.org/drawingml/2006/table">
            <a:tbl>
              <a:tblPr firstRow="1" bandRow="1">
                <a:tableStyleId>{93296810-A885-4BE3-A3E7-6D5BEEA58F35}</a:tableStyleId>
              </a:tblPr>
              <a:tblGrid>
                <a:gridCol w="1093662">
                  <a:extLst>
                    <a:ext uri="{9D8B030D-6E8A-4147-A177-3AD203B41FA5}">
                      <a16:colId xmlns:a16="http://schemas.microsoft.com/office/drawing/2014/main" val="973595287"/>
                    </a:ext>
                  </a:extLst>
                </a:gridCol>
                <a:gridCol w="1093662">
                  <a:extLst>
                    <a:ext uri="{9D8B030D-6E8A-4147-A177-3AD203B41FA5}">
                      <a16:colId xmlns:a16="http://schemas.microsoft.com/office/drawing/2014/main" val="4211634923"/>
                    </a:ext>
                  </a:extLst>
                </a:gridCol>
                <a:gridCol w="1093662">
                  <a:extLst>
                    <a:ext uri="{9D8B030D-6E8A-4147-A177-3AD203B41FA5}">
                      <a16:colId xmlns:a16="http://schemas.microsoft.com/office/drawing/2014/main" val="1750636254"/>
                    </a:ext>
                  </a:extLst>
                </a:gridCol>
                <a:gridCol w="1093662">
                  <a:extLst>
                    <a:ext uri="{9D8B030D-6E8A-4147-A177-3AD203B41FA5}">
                      <a16:colId xmlns:a16="http://schemas.microsoft.com/office/drawing/2014/main" val="3425944268"/>
                    </a:ext>
                  </a:extLst>
                </a:gridCol>
              </a:tblGrid>
              <a:tr h="619582">
                <a:tc>
                  <a:txBody>
                    <a:bodyPr/>
                    <a:lstStyle/>
                    <a:p>
                      <a:r>
                        <a:rPr lang="vi-VN" sz="1400" b="1">
                          <a:solidFill>
                            <a:schemeClr val="tx1">
                              <a:lumMod val="75000"/>
                              <a:lumOff val="25000"/>
                            </a:schemeClr>
                          </a:solidFill>
                        </a:rPr>
                        <a:t>Giai đoạn</a:t>
                      </a:r>
                      <a:endParaRPr lang="en-US" sz="1400" b="1">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T</a:t>
                      </a:r>
                      <a:endParaRPr lang="en-US" sz="1400">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N</a:t>
                      </a:r>
                      <a:endParaRPr lang="en-US" sz="1400">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M</a:t>
                      </a:r>
                      <a:endParaRPr lang="en-US" sz="1400">
                        <a:solidFill>
                          <a:schemeClr val="tx1">
                            <a:lumMod val="75000"/>
                            <a:lumOff val="25000"/>
                          </a:schemeClr>
                        </a:solidFill>
                        <a:latin typeface="+mj-lt"/>
                      </a:endParaRPr>
                    </a:p>
                  </a:txBody>
                  <a:tcPr/>
                </a:tc>
                <a:extLst>
                  <a:ext uri="{0D108BD9-81ED-4DB2-BD59-A6C34878D82A}">
                    <a16:rowId xmlns:a16="http://schemas.microsoft.com/office/drawing/2014/main" val="1973494640"/>
                  </a:ext>
                </a:extLst>
              </a:tr>
              <a:tr h="364460">
                <a:tc>
                  <a:txBody>
                    <a:bodyPr/>
                    <a:lstStyle/>
                    <a:p>
                      <a:r>
                        <a:rPr lang="vi-VN" sz="1400" b="1">
                          <a:solidFill>
                            <a:schemeClr val="tx1">
                              <a:lumMod val="75000"/>
                              <a:lumOff val="25000"/>
                            </a:schemeClr>
                          </a:solidFill>
                        </a:rPr>
                        <a:t>0</a:t>
                      </a:r>
                      <a:endParaRPr lang="en-US" sz="1400" b="1">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Tis</a:t>
                      </a:r>
                      <a:endParaRPr lang="vi-VN" sz="1400">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N0</a:t>
                      </a:r>
                      <a:endParaRPr lang="en-US" sz="1400">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M0</a:t>
                      </a:r>
                      <a:endParaRPr lang="en-US" sz="1400">
                        <a:solidFill>
                          <a:schemeClr val="tx1">
                            <a:lumMod val="75000"/>
                            <a:lumOff val="25000"/>
                          </a:schemeClr>
                        </a:solidFill>
                        <a:latin typeface="+mj-lt"/>
                      </a:endParaRPr>
                    </a:p>
                  </a:txBody>
                  <a:tcPr/>
                </a:tc>
                <a:extLst>
                  <a:ext uri="{0D108BD9-81ED-4DB2-BD59-A6C34878D82A}">
                    <a16:rowId xmlns:a16="http://schemas.microsoft.com/office/drawing/2014/main" val="1020071726"/>
                  </a:ext>
                </a:extLst>
              </a:tr>
              <a:tr h="619582">
                <a:tc>
                  <a:txBody>
                    <a:bodyPr/>
                    <a:lstStyle/>
                    <a:p>
                      <a:r>
                        <a:rPr lang="vi-VN" sz="1400" b="1">
                          <a:solidFill>
                            <a:schemeClr val="tx1">
                              <a:lumMod val="75000"/>
                              <a:lumOff val="25000"/>
                            </a:schemeClr>
                          </a:solidFill>
                        </a:rPr>
                        <a:t>I</a:t>
                      </a:r>
                      <a:endParaRPr lang="en-US" sz="1400" b="1">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T1, T2</a:t>
                      </a:r>
                      <a:endParaRPr lang="en-US" sz="1400">
                        <a:solidFill>
                          <a:schemeClr val="tx1">
                            <a:lumMod val="75000"/>
                            <a:lumOff val="25000"/>
                          </a:schemeClr>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75000"/>
                              <a:lumOff val="25000"/>
                            </a:schemeClr>
                          </a:solidFill>
                          <a:effectLst/>
                          <a:uLnTx/>
                          <a:uFillTx/>
                        </a:rPr>
                        <a:t>N0</a:t>
                      </a:r>
                      <a:endParaRPr kumimoji="0" lang="en-US" sz="1400" b="0" i="0" u="none" strike="noStrike" kern="1200" cap="none" spc="0" normalizeH="0" baseline="0" noProof="0">
                        <a:ln>
                          <a:noFill/>
                        </a:ln>
                        <a:solidFill>
                          <a:schemeClr val="tx1">
                            <a:lumMod val="75000"/>
                            <a:lumOff val="25000"/>
                          </a:schemeClr>
                        </a:solidFill>
                        <a:effectLst/>
                        <a:uLnTx/>
                        <a:uFillTx/>
                        <a:latin typeface="+mj-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75000"/>
                              <a:lumOff val="25000"/>
                            </a:schemeClr>
                          </a:solidFill>
                          <a:effectLst/>
                          <a:uLnTx/>
                          <a:uFillTx/>
                        </a:rPr>
                        <a:t>M0</a:t>
                      </a:r>
                      <a:endParaRPr kumimoji="0" lang="en-US" sz="1400" b="0" i="0" u="none" strike="noStrike" kern="1200" cap="none" spc="0" normalizeH="0" baseline="0" noProof="0">
                        <a:ln>
                          <a:noFill/>
                        </a:ln>
                        <a:solidFill>
                          <a:schemeClr val="tx1">
                            <a:lumMod val="75000"/>
                            <a:lumOff val="25000"/>
                          </a:schemeClr>
                        </a:solidFill>
                        <a:effectLst/>
                        <a:uLnTx/>
                        <a:uFillTx/>
                        <a:latin typeface="+mj-lt"/>
                        <a:ea typeface="+mn-ea"/>
                        <a:cs typeface="+mn-cs"/>
                      </a:endParaRPr>
                    </a:p>
                  </a:txBody>
                  <a:tcPr/>
                </a:tc>
                <a:extLst>
                  <a:ext uri="{0D108BD9-81ED-4DB2-BD59-A6C34878D82A}">
                    <a16:rowId xmlns:a16="http://schemas.microsoft.com/office/drawing/2014/main" val="2072269586"/>
                  </a:ext>
                </a:extLst>
              </a:tr>
              <a:tr h="364460">
                <a:tc>
                  <a:txBody>
                    <a:bodyPr/>
                    <a:lstStyle/>
                    <a:p>
                      <a:r>
                        <a:rPr lang="vi-VN" sz="1400" b="1">
                          <a:solidFill>
                            <a:schemeClr val="tx1">
                              <a:lumMod val="75000"/>
                              <a:lumOff val="25000"/>
                            </a:schemeClr>
                          </a:solidFill>
                        </a:rPr>
                        <a:t>IIA</a:t>
                      </a:r>
                      <a:endParaRPr lang="en-US" sz="1400" b="1">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T3</a:t>
                      </a:r>
                      <a:endParaRPr lang="en-US" sz="1400">
                        <a:solidFill>
                          <a:schemeClr val="tx1">
                            <a:lumMod val="75000"/>
                            <a:lumOff val="25000"/>
                          </a:schemeClr>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75000"/>
                              <a:lumOff val="25000"/>
                            </a:schemeClr>
                          </a:solidFill>
                          <a:effectLst/>
                          <a:uLnTx/>
                          <a:uFillTx/>
                        </a:rPr>
                        <a:t>N0</a:t>
                      </a:r>
                      <a:endParaRPr kumimoji="0" lang="en-US" sz="1400" b="0" i="0" u="none" strike="noStrike" kern="1200" cap="none" spc="0" normalizeH="0" baseline="0" noProof="0">
                        <a:ln>
                          <a:noFill/>
                        </a:ln>
                        <a:solidFill>
                          <a:schemeClr val="tx1">
                            <a:lumMod val="75000"/>
                            <a:lumOff val="25000"/>
                          </a:schemeClr>
                        </a:solidFill>
                        <a:effectLst/>
                        <a:uLnTx/>
                        <a:uFillTx/>
                        <a:latin typeface="+mj-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75000"/>
                              <a:lumOff val="25000"/>
                            </a:schemeClr>
                          </a:solidFill>
                          <a:effectLst/>
                          <a:uLnTx/>
                          <a:uFillTx/>
                        </a:rPr>
                        <a:t>M0</a:t>
                      </a:r>
                      <a:endParaRPr kumimoji="0" lang="en-US" sz="1400" b="0" i="0" u="none" strike="noStrike" kern="1200" cap="none" spc="0" normalizeH="0" baseline="0" noProof="0">
                        <a:ln>
                          <a:noFill/>
                        </a:ln>
                        <a:solidFill>
                          <a:schemeClr val="tx1">
                            <a:lumMod val="75000"/>
                            <a:lumOff val="25000"/>
                          </a:schemeClr>
                        </a:solidFill>
                        <a:effectLst/>
                        <a:uLnTx/>
                        <a:uFillTx/>
                        <a:latin typeface="+mj-lt"/>
                        <a:ea typeface="+mn-ea"/>
                        <a:cs typeface="+mn-cs"/>
                      </a:endParaRPr>
                    </a:p>
                  </a:txBody>
                  <a:tcPr/>
                </a:tc>
                <a:extLst>
                  <a:ext uri="{0D108BD9-81ED-4DB2-BD59-A6C34878D82A}">
                    <a16:rowId xmlns:a16="http://schemas.microsoft.com/office/drawing/2014/main" val="935181426"/>
                  </a:ext>
                </a:extLst>
              </a:tr>
              <a:tr h="364460">
                <a:tc>
                  <a:txBody>
                    <a:bodyPr/>
                    <a:lstStyle/>
                    <a:p>
                      <a:r>
                        <a:rPr lang="vi-VN" sz="1400" b="1">
                          <a:solidFill>
                            <a:schemeClr val="tx1">
                              <a:lumMod val="75000"/>
                              <a:lumOff val="25000"/>
                            </a:schemeClr>
                          </a:solidFill>
                        </a:rPr>
                        <a:t>IIB</a:t>
                      </a:r>
                      <a:endParaRPr lang="en-US" sz="1400" b="1">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T4</a:t>
                      </a:r>
                      <a:endParaRPr lang="en-US" sz="1400">
                        <a:solidFill>
                          <a:schemeClr val="tx1">
                            <a:lumMod val="75000"/>
                            <a:lumOff val="25000"/>
                          </a:schemeClr>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75000"/>
                              <a:lumOff val="25000"/>
                            </a:schemeClr>
                          </a:solidFill>
                          <a:effectLst/>
                          <a:uLnTx/>
                          <a:uFillTx/>
                        </a:rPr>
                        <a:t>N0</a:t>
                      </a:r>
                      <a:endParaRPr kumimoji="0" lang="en-US" sz="1400" b="0" i="0" u="none" strike="noStrike" kern="1200" cap="none" spc="0" normalizeH="0" baseline="0" noProof="0">
                        <a:ln>
                          <a:noFill/>
                        </a:ln>
                        <a:solidFill>
                          <a:schemeClr val="tx1">
                            <a:lumMod val="75000"/>
                            <a:lumOff val="25000"/>
                          </a:schemeClr>
                        </a:solidFill>
                        <a:effectLst/>
                        <a:uLnTx/>
                        <a:uFillTx/>
                        <a:latin typeface="+mj-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75000"/>
                              <a:lumOff val="25000"/>
                            </a:schemeClr>
                          </a:solidFill>
                          <a:effectLst/>
                          <a:uLnTx/>
                          <a:uFillTx/>
                        </a:rPr>
                        <a:t>M0</a:t>
                      </a:r>
                      <a:endParaRPr kumimoji="0" lang="en-US" sz="1400" b="0" i="0" u="none" strike="noStrike" kern="1200" cap="none" spc="0" normalizeH="0" baseline="0" noProof="0">
                        <a:ln>
                          <a:noFill/>
                        </a:ln>
                        <a:solidFill>
                          <a:schemeClr val="tx1">
                            <a:lumMod val="75000"/>
                            <a:lumOff val="25000"/>
                          </a:schemeClr>
                        </a:solidFill>
                        <a:effectLst/>
                        <a:uLnTx/>
                        <a:uFillTx/>
                        <a:latin typeface="+mj-lt"/>
                        <a:ea typeface="+mn-ea"/>
                        <a:cs typeface="+mn-cs"/>
                      </a:endParaRPr>
                    </a:p>
                  </a:txBody>
                  <a:tcPr/>
                </a:tc>
                <a:extLst>
                  <a:ext uri="{0D108BD9-81ED-4DB2-BD59-A6C34878D82A}">
                    <a16:rowId xmlns:a16="http://schemas.microsoft.com/office/drawing/2014/main" val="3590352225"/>
                  </a:ext>
                </a:extLst>
              </a:tr>
              <a:tr h="619582">
                <a:tc>
                  <a:txBody>
                    <a:bodyPr/>
                    <a:lstStyle/>
                    <a:p>
                      <a:r>
                        <a:rPr lang="vi-VN" sz="1400" b="1">
                          <a:solidFill>
                            <a:schemeClr val="tx1">
                              <a:lumMod val="75000"/>
                              <a:lumOff val="25000"/>
                            </a:schemeClr>
                          </a:solidFill>
                        </a:rPr>
                        <a:t>IIIA</a:t>
                      </a:r>
                      <a:endParaRPr lang="en-US" sz="1400" b="1">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Bất kì T</a:t>
                      </a:r>
                      <a:endParaRPr lang="en-US" sz="1400">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N1</a:t>
                      </a:r>
                      <a:endParaRPr lang="en-US" sz="1400">
                        <a:solidFill>
                          <a:schemeClr val="tx1">
                            <a:lumMod val="75000"/>
                            <a:lumOff val="25000"/>
                          </a:schemeClr>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75000"/>
                              <a:lumOff val="25000"/>
                            </a:schemeClr>
                          </a:solidFill>
                          <a:effectLst/>
                          <a:uLnTx/>
                          <a:uFillTx/>
                        </a:rPr>
                        <a:t>M0</a:t>
                      </a:r>
                      <a:endParaRPr kumimoji="0" lang="en-US" sz="1400" b="0" i="0" u="none" strike="noStrike" kern="1200" cap="none" spc="0" normalizeH="0" baseline="0" noProof="0">
                        <a:ln>
                          <a:noFill/>
                        </a:ln>
                        <a:solidFill>
                          <a:schemeClr val="tx1">
                            <a:lumMod val="75000"/>
                            <a:lumOff val="25000"/>
                          </a:schemeClr>
                        </a:solidFill>
                        <a:effectLst/>
                        <a:uLnTx/>
                        <a:uFillTx/>
                        <a:latin typeface="+mj-lt"/>
                        <a:ea typeface="+mn-ea"/>
                        <a:cs typeface="+mn-cs"/>
                      </a:endParaRPr>
                    </a:p>
                  </a:txBody>
                  <a:tcPr/>
                </a:tc>
                <a:extLst>
                  <a:ext uri="{0D108BD9-81ED-4DB2-BD59-A6C34878D82A}">
                    <a16:rowId xmlns:a16="http://schemas.microsoft.com/office/drawing/2014/main" val="2303436762"/>
                  </a:ext>
                </a:extLst>
              </a:tr>
              <a:tr h="619582">
                <a:tc>
                  <a:txBody>
                    <a:bodyPr/>
                    <a:lstStyle/>
                    <a:p>
                      <a:r>
                        <a:rPr lang="vi-VN" sz="1400" b="1">
                          <a:solidFill>
                            <a:schemeClr val="tx1">
                              <a:lumMod val="75000"/>
                              <a:lumOff val="25000"/>
                            </a:schemeClr>
                          </a:solidFill>
                        </a:rPr>
                        <a:t>IIIB</a:t>
                      </a:r>
                      <a:endParaRPr lang="en-US" sz="1400" b="1">
                        <a:solidFill>
                          <a:schemeClr val="tx1">
                            <a:lumMod val="75000"/>
                            <a:lumOff val="25000"/>
                          </a:schemeClr>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err="1">
                          <a:ln>
                            <a:noFill/>
                          </a:ln>
                          <a:solidFill>
                            <a:schemeClr val="tx1">
                              <a:lumMod val="75000"/>
                              <a:lumOff val="25000"/>
                            </a:schemeClr>
                          </a:solidFill>
                          <a:effectLst/>
                          <a:uLnTx/>
                          <a:uFillTx/>
                        </a:rPr>
                        <a:t>Bất</a:t>
                      </a:r>
                      <a:r>
                        <a:rPr kumimoji="0" lang="vi-VN" sz="1400" b="0" u="none" strike="noStrike" kern="1200" cap="none" spc="0" normalizeH="0" baseline="0" noProof="0">
                          <a:ln>
                            <a:noFill/>
                          </a:ln>
                          <a:solidFill>
                            <a:schemeClr val="tx1">
                              <a:lumMod val="75000"/>
                              <a:lumOff val="25000"/>
                            </a:schemeClr>
                          </a:solidFill>
                          <a:effectLst/>
                          <a:uLnTx/>
                          <a:uFillTx/>
                        </a:rPr>
                        <a:t> </a:t>
                      </a:r>
                      <a:r>
                        <a:rPr kumimoji="0" lang="vi-VN" sz="1400" b="0" u="none" strike="noStrike" kern="1200" cap="none" spc="0" normalizeH="0" baseline="0" noProof="0" err="1">
                          <a:ln>
                            <a:noFill/>
                          </a:ln>
                          <a:solidFill>
                            <a:schemeClr val="tx1">
                              <a:lumMod val="75000"/>
                              <a:lumOff val="25000"/>
                            </a:schemeClr>
                          </a:solidFill>
                          <a:effectLst/>
                          <a:uLnTx/>
                          <a:uFillTx/>
                        </a:rPr>
                        <a:t>kì</a:t>
                      </a:r>
                      <a:r>
                        <a:rPr kumimoji="0" lang="vi-VN" sz="1400" b="0" u="none" strike="noStrike" kern="1200" cap="none" spc="0" normalizeH="0" baseline="0" noProof="0">
                          <a:ln>
                            <a:noFill/>
                          </a:ln>
                          <a:solidFill>
                            <a:schemeClr val="tx1">
                              <a:lumMod val="75000"/>
                              <a:lumOff val="25000"/>
                            </a:schemeClr>
                          </a:solidFill>
                          <a:effectLst/>
                          <a:uLnTx/>
                          <a:uFillTx/>
                        </a:rPr>
                        <a:t> T</a:t>
                      </a:r>
                      <a:endParaRPr kumimoji="0" lang="en-US" sz="1400" b="0" i="0" u="none" strike="noStrike" kern="1200" cap="none" spc="0" normalizeH="0" baseline="0" noProof="0">
                        <a:ln>
                          <a:noFill/>
                        </a:ln>
                        <a:solidFill>
                          <a:schemeClr val="tx1">
                            <a:lumMod val="75000"/>
                            <a:lumOff val="25000"/>
                          </a:schemeClr>
                        </a:solidFill>
                        <a:effectLst/>
                        <a:uLnTx/>
                        <a:uFillTx/>
                        <a:latin typeface="+mj-lt"/>
                        <a:ea typeface="+mn-ea"/>
                        <a:cs typeface="+mn-cs"/>
                      </a:endParaRPr>
                    </a:p>
                  </a:txBody>
                  <a:tcPr/>
                </a:tc>
                <a:tc>
                  <a:txBody>
                    <a:bodyPr/>
                    <a:lstStyle/>
                    <a:p>
                      <a:r>
                        <a:rPr lang="vi-VN" sz="1400">
                          <a:solidFill>
                            <a:schemeClr val="tx1">
                              <a:lumMod val="75000"/>
                              <a:lumOff val="25000"/>
                            </a:schemeClr>
                          </a:solidFill>
                        </a:rPr>
                        <a:t>N2</a:t>
                      </a:r>
                      <a:endParaRPr lang="en-US" sz="1400">
                        <a:solidFill>
                          <a:schemeClr val="tx1">
                            <a:lumMod val="75000"/>
                            <a:lumOff val="25000"/>
                          </a:schemeClr>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75000"/>
                              <a:lumOff val="25000"/>
                            </a:schemeClr>
                          </a:solidFill>
                          <a:effectLst/>
                          <a:uLnTx/>
                          <a:uFillTx/>
                        </a:rPr>
                        <a:t>M0</a:t>
                      </a:r>
                      <a:endParaRPr kumimoji="0" lang="en-US" sz="1400" b="0" i="0" u="none" strike="noStrike" kern="1200" cap="none" spc="0" normalizeH="0" baseline="0" noProof="0">
                        <a:ln>
                          <a:noFill/>
                        </a:ln>
                        <a:solidFill>
                          <a:schemeClr val="tx1">
                            <a:lumMod val="75000"/>
                            <a:lumOff val="25000"/>
                          </a:schemeClr>
                        </a:solidFill>
                        <a:effectLst/>
                        <a:uLnTx/>
                        <a:uFillTx/>
                        <a:latin typeface="+mj-lt"/>
                        <a:ea typeface="+mn-ea"/>
                        <a:cs typeface="+mn-cs"/>
                      </a:endParaRPr>
                    </a:p>
                  </a:txBody>
                  <a:tcPr/>
                </a:tc>
                <a:extLst>
                  <a:ext uri="{0D108BD9-81ED-4DB2-BD59-A6C34878D82A}">
                    <a16:rowId xmlns:a16="http://schemas.microsoft.com/office/drawing/2014/main" val="2033942249"/>
                  </a:ext>
                </a:extLst>
              </a:tr>
              <a:tr h="619582">
                <a:tc>
                  <a:txBody>
                    <a:bodyPr/>
                    <a:lstStyle/>
                    <a:p>
                      <a:r>
                        <a:rPr lang="vi-VN" sz="1400" b="1">
                          <a:solidFill>
                            <a:schemeClr val="tx1">
                              <a:lumMod val="75000"/>
                              <a:lumOff val="25000"/>
                            </a:schemeClr>
                          </a:solidFill>
                        </a:rPr>
                        <a:t>IV</a:t>
                      </a:r>
                      <a:endParaRPr lang="en-US" sz="1400" b="1">
                        <a:solidFill>
                          <a:schemeClr val="tx1">
                            <a:lumMod val="75000"/>
                            <a:lumOff val="25000"/>
                          </a:schemeClr>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400" b="0" u="none" strike="noStrike" kern="1200" cap="none" spc="0" normalizeH="0" baseline="0" noProof="0">
                          <a:ln>
                            <a:noFill/>
                          </a:ln>
                          <a:solidFill>
                            <a:schemeClr val="tx1">
                              <a:lumMod val="75000"/>
                              <a:lumOff val="25000"/>
                            </a:schemeClr>
                          </a:solidFill>
                          <a:effectLst/>
                          <a:uLnTx/>
                          <a:uFillTx/>
                        </a:rPr>
                        <a:t>Bất kì T</a:t>
                      </a:r>
                      <a:endParaRPr kumimoji="0" lang="en-US" sz="1400" b="0" i="0" u="none" strike="noStrike" kern="1200" cap="none" spc="0" normalizeH="0" baseline="0" noProof="0">
                        <a:ln>
                          <a:noFill/>
                        </a:ln>
                        <a:solidFill>
                          <a:schemeClr val="tx1">
                            <a:lumMod val="75000"/>
                            <a:lumOff val="25000"/>
                          </a:schemeClr>
                        </a:solidFill>
                        <a:effectLst/>
                        <a:uLnTx/>
                        <a:uFillTx/>
                        <a:latin typeface="+mj-lt"/>
                        <a:ea typeface="+mn-ea"/>
                        <a:cs typeface="+mn-cs"/>
                      </a:endParaRPr>
                    </a:p>
                  </a:txBody>
                  <a:tcPr/>
                </a:tc>
                <a:tc>
                  <a:txBody>
                    <a:bodyPr/>
                    <a:lstStyle/>
                    <a:p>
                      <a:r>
                        <a:rPr lang="vi-VN" sz="1400">
                          <a:solidFill>
                            <a:schemeClr val="tx1">
                              <a:lumMod val="75000"/>
                              <a:lumOff val="25000"/>
                            </a:schemeClr>
                          </a:solidFill>
                        </a:rPr>
                        <a:t>Bất kì N</a:t>
                      </a:r>
                      <a:endParaRPr lang="en-US" sz="1400">
                        <a:solidFill>
                          <a:schemeClr val="tx1">
                            <a:lumMod val="75000"/>
                            <a:lumOff val="25000"/>
                          </a:schemeClr>
                        </a:solidFill>
                        <a:latin typeface="+mj-lt"/>
                      </a:endParaRPr>
                    </a:p>
                  </a:txBody>
                  <a:tcPr/>
                </a:tc>
                <a:tc>
                  <a:txBody>
                    <a:bodyPr/>
                    <a:lstStyle/>
                    <a:p>
                      <a:r>
                        <a:rPr lang="vi-VN" sz="1400">
                          <a:solidFill>
                            <a:schemeClr val="tx1">
                              <a:lumMod val="75000"/>
                              <a:lumOff val="25000"/>
                            </a:schemeClr>
                          </a:solidFill>
                        </a:rPr>
                        <a:t>M1</a:t>
                      </a:r>
                      <a:endParaRPr lang="en-US" sz="1400">
                        <a:solidFill>
                          <a:schemeClr val="tx1">
                            <a:lumMod val="75000"/>
                            <a:lumOff val="25000"/>
                          </a:schemeClr>
                        </a:solidFill>
                        <a:latin typeface="+mj-lt"/>
                      </a:endParaRPr>
                    </a:p>
                  </a:txBody>
                  <a:tcPr/>
                </a:tc>
                <a:extLst>
                  <a:ext uri="{0D108BD9-81ED-4DB2-BD59-A6C34878D82A}">
                    <a16:rowId xmlns:a16="http://schemas.microsoft.com/office/drawing/2014/main" val="3395477161"/>
                  </a:ext>
                </a:extLst>
              </a:tr>
            </a:tbl>
          </a:graphicData>
        </a:graphic>
      </p:graphicFrame>
    </p:spTree>
    <p:extLst>
      <p:ext uri="{BB962C8B-B14F-4D97-AF65-F5344CB8AC3E}">
        <p14:creationId xmlns:p14="http://schemas.microsoft.com/office/powerpoint/2010/main" val="375824688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6640C-7AE4-1317-035D-E1A5D540D43F}"/>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600" b="1">
                <a:solidFill>
                  <a:srgbClr val="FFFFFF"/>
                </a:solidFill>
              </a:rPr>
              <a:t>Điều trị</a:t>
            </a:r>
            <a:endParaRPr lang="en-VN" sz="3600" b="1">
              <a:solidFill>
                <a:srgbClr val="FFFFFF"/>
              </a:solidFill>
            </a:endParaRPr>
          </a:p>
        </p:txBody>
      </p:sp>
      <p:sp>
        <p:nvSpPr>
          <p:cNvPr id="3" name="Chỗ dành sẵn cho Nội dung 2">
            <a:extLst>
              <a:ext uri="{FF2B5EF4-FFF2-40B4-BE49-F238E27FC236}">
                <a16:creationId xmlns:a16="http://schemas.microsoft.com/office/drawing/2014/main" id="{0B806528-8B9B-1458-F06D-4EB115CF1AAD}"/>
              </a:ext>
            </a:extLst>
          </p:cNvPr>
          <p:cNvSpPr>
            <a:spLocks noGrp="1"/>
          </p:cNvSpPr>
          <p:nvPr>
            <p:ph idx="1"/>
          </p:nvPr>
        </p:nvSpPr>
        <p:spPr>
          <a:xfrm>
            <a:off x="6096000" y="1855470"/>
            <a:ext cx="4860405" cy="3147060"/>
          </a:xfrm>
          <a:noFill/>
          <a:ln>
            <a:solidFill>
              <a:schemeClr val="accent6">
                <a:lumMod val="50000"/>
              </a:schemeClr>
            </a:solidFill>
          </a:ln>
        </p:spPr>
        <p:txBody>
          <a:bodyPr anchor="ctr">
            <a:normAutofit/>
          </a:bodyPr>
          <a:lstStyle/>
          <a:p>
            <a:pPr marL="457200" indent="-457200">
              <a:buAutoNum type="arabicPeriod"/>
            </a:pPr>
            <a:r>
              <a:rPr lang="en-US" sz="2400">
                <a:latin typeface="Arial" panose="020B0604020202020204" pitchFamily="34" charset="0"/>
                <a:cs typeface="Arial" panose="020B0604020202020204" pitchFamily="34" charset="0"/>
              </a:rPr>
              <a:t>Nguyên tắc điều trị </a:t>
            </a:r>
          </a:p>
          <a:p>
            <a:pPr marL="457200" indent="-457200">
              <a:buAutoNum type="arabicPeriod"/>
            </a:pPr>
            <a:r>
              <a:rPr lang="en-US" sz="2400" b="0" i="0" u="none" strike="noStrike">
                <a:effectLst/>
                <a:latin typeface="Arial" panose="020B0604020202020204" pitchFamily="34" charset="0"/>
                <a:cs typeface="Arial" panose="020B0604020202020204" pitchFamily="34" charset="0"/>
              </a:rPr>
              <a:t>Chỉ định phẫu thuật</a:t>
            </a:r>
          </a:p>
          <a:p>
            <a:pPr marL="457200" indent="-457200">
              <a:buAutoNum type="arabicPeriod"/>
            </a:pPr>
            <a:r>
              <a:rPr lang="en-US" sz="2400">
                <a:latin typeface="Arial" panose="020B0604020202020204" pitchFamily="34" charset="0"/>
                <a:cs typeface="Arial" panose="020B0604020202020204" pitchFamily="34" charset="0"/>
              </a:rPr>
              <a:t>Phẫu thuật cắt khối tá tuỵ</a:t>
            </a:r>
          </a:p>
          <a:p>
            <a:pPr marL="457200" indent="-457200">
              <a:buAutoNum type="arabicPeriod"/>
            </a:pPr>
            <a:r>
              <a:rPr lang="en-US" sz="2400">
                <a:latin typeface="Arial" panose="020B0604020202020204" pitchFamily="34" charset="0"/>
                <a:cs typeface="Arial" panose="020B0604020202020204" pitchFamily="34" charset="0"/>
              </a:rPr>
              <a:t>Giai đoạn tiến triển và di căn</a:t>
            </a:r>
          </a:p>
          <a:p>
            <a:pPr marL="457200" indent="-457200">
              <a:buAutoNum type="arabicPeriod"/>
            </a:pPr>
            <a:r>
              <a:rPr lang="en-US" sz="2400">
                <a:latin typeface="Arial" panose="020B0604020202020204" pitchFamily="34" charset="0"/>
                <a:cs typeface="Arial" panose="020B0604020202020204" pitchFamily="34" charset="0"/>
              </a:rPr>
              <a:t>Biến chứng sau phẫu thuật</a:t>
            </a:r>
          </a:p>
        </p:txBody>
      </p:sp>
    </p:spTree>
    <p:extLst>
      <p:ext uri="{BB962C8B-B14F-4D97-AF65-F5344CB8AC3E}">
        <p14:creationId xmlns:p14="http://schemas.microsoft.com/office/powerpoint/2010/main" val="3817353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Nguyên tắc điều trị</a:t>
            </a:r>
          </a:p>
        </p:txBody>
      </p:sp>
      <p:sp>
        <p:nvSpPr>
          <p:cNvPr id="3" name="Chỗ dành sẵn cho Nội dung 2">
            <a:extLst>
              <a:ext uri="{FF2B5EF4-FFF2-40B4-BE49-F238E27FC236}">
                <a16:creationId xmlns:a16="http://schemas.microsoft.com/office/drawing/2014/main" id="{C106F18F-3C60-736E-0CD6-859DBAF99D23}"/>
              </a:ext>
            </a:extLst>
          </p:cNvPr>
          <p:cNvSpPr>
            <a:spLocks noGrp="1"/>
          </p:cNvSpPr>
          <p:nvPr>
            <p:ph idx="1"/>
          </p:nvPr>
        </p:nvSpPr>
        <p:spPr>
          <a:xfrm>
            <a:off x="406041" y="809898"/>
            <a:ext cx="11379917" cy="5238204"/>
          </a:xfrm>
          <a:ln>
            <a:solidFill>
              <a:schemeClr val="accent2">
                <a:lumMod val="60000"/>
                <a:lumOff val="40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Phân loại các khối u trên lâm sàng:</a:t>
            </a:r>
            <a:endParaRPr lang="en-VN">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Resectable (U cắt được): chưa xâm lấn động mạch, tĩnh mạch hoặc chỉ mới xâm lấn ≤ 180o tĩnh mạch, và không có bất thường tĩnh mạch</a:t>
            </a:r>
          </a:p>
          <a:p>
            <a:r>
              <a:rPr lang="en-US" sz="2400">
                <a:latin typeface="Arial" panose="020B0604020202020204" pitchFamily="34" charset="0"/>
                <a:cs typeface="Arial" panose="020B0604020202020204" pitchFamily="34" charset="0"/>
              </a:rPr>
              <a:t>Boderline resectable (U giáp biên còn cắt được): gặp trong 3 trường hợp</a:t>
            </a:r>
          </a:p>
          <a:p>
            <a:pPr lvl="1">
              <a:buFont typeface="Courier New" panose="02070309020205020404" pitchFamily="49" charset="0"/>
              <a:buChar char="o"/>
            </a:pPr>
            <a:r>
              <a:rPr lang="en-US" sz="2000">
                <a:latin typeface="Arial" panose="020B0604020202020204" pitchFamily="34" charset="0"/>
                <a:cs typeface="Arial" panose="020B0604020202020204" pitchFamily="34" charset="0"/>
              </a:rPr>
              <a:t>Giảm trên 50% bán kính TM (chỉ TM cửa hoặc kèm TMMTTT) còn khả năng cắt nối hoặc thuyên tắc một đoạn ngắn chiều dài tĩnh mạch, còn khả năng cắt được. </a:t>
            </a:r>
          </a:p>
          <a:p>
            <a:pPr lvl="1">
              <a:buFont typeface="Courier New" panose="02070309020205020404" pitchFamily="49" charset="0"/>
              <a:buChar char="o"/>
            </a:pPr>
            <a:r>
              <a:rPr lang="en-US" sz="2000">
                <a:latin typeface="Arial" panose="020B0604020202020204" pitchFamily="34" charset="0"/>
                <a:cs typeface="Arial" panose="020B0604020202020204" pitchFamily="34" charset="0"/>
              </a:rPr>
              <a:t>Xâm lấn dưới 180 độ chu vi ĐMMTTT</a:t>
            </a:r>
          </a:p>
          <a:p>
            <a:pPr lvl="1">
              <a:buFont typeface="Courier New" panose="02070309020205020404" pitchFamily="49" charset="0"/>
              <a:buChar char="o"/>
            </a:pPr>
            <a:r>
              <a:rPr lang="en-US" sz="2000">
                <a:latin typeface="Arial" panose="020B0604020202020204" pitchFamily="34" charset="0"/>
                <a:cs typeface="Arial" panose="020B0604020202020204" pitchFamily="34" charset="0"/>
              </a:rPr>
              <a:t>Xâm lấn ĐM thân tạng hoặc ĐM gan chung nhưng không dãn cấu trúc mạch máu, không có bất thường giải phẫu mạch máu và không liên quan đến chỗ chia mạch máu</a:t>
            </a:r>
          </a:p>
          <a:p>
            <a:r>
              <a:rPr lang="en-US" sz="2400">
                <a:latin typeface="Arial" panose="020B0604020202020204" pitchFamily="34" charset="0"/>
                <a:cs typeface="Arial" panose="020B0604020202020204" pitchFamily="34" charset="0"/>
              </a:rPr>
              <a:t>Unresectable (U không cắt được):</a:t>
            </a:r>
          </a:p>
          <a:p>
            <a:pPr lvl="1"/>
            <a:r>
              <a:rPr lang="en-US" sz="2000">
                <a:latin typeface="Arial" panose="020B0604020202020204" pitchFamily="34" charset="0"/>
                <a:cs typeface="Arial" panose="020B0604020202020204" pitchFamily="34" charset="0"/>
              </a:rPr>
              <a:t>U xâm lấn mạch máu không còn khả năng cắt được</a:t>
            </a:r>
          </a:p>
          <a:p>
            <a:pPr lvl="1"/>
            <a:r>
              <a:rPr lang="en-US" sz="2000">
                <a:latin typeface="Arial" panose="020B0604020202020204" pitchFamily="34" charset="0"/>
                <a:cs typeface="Arial" panose="020B0604020202020204" pitchFamily="34" charset="0"/>
              </a:rPr>
              <a:t>U có di căn xa</a:t>
            </a:r>
          </a:p>
        </p:txBody>
      </p:sp>
    </p:spTree>
    <p:extLst>
      <p:ext uri="{BB962C8B-B14F-4D97-AF65-F5344CB8AC3E}">
        <p14:creationId xmlns:p14="http://schemas.microsoft.com/office/powerpoint/2010/main" val="401205702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1">
            <a:extLst>
              <a:ext uri="{FF2B5EF4-FFF2-40B4-BE49-F238E27FC236}">
                <a16:creationId xmlns:a16="http://schemas.microsoft.com/office/drawing/2014/main" id="{34566076-86A0-9172-B225-D24EA96CE2A8}"/>
              </a:ext>
            </a:extLst>
          </p:cNvPr>
          <p:cNvSpPr>
            <a:spLocks noGrp="1"/>
          </p:cNvSpPr>
          <p:nvPr>
            <p:ph type="title"/>
          </p:nvPr>
        </p:nvSpPr>
        <p:spPr>
          <a:xfrm>
            <a:off x="0" y="-1734"/>
            <a:ext cx="12192000" cy="432711"/>
          </a:xfrm>
        </p:spPr>
        <p:txBody>
          <a:bodyPr>
            <a:normAutofit fontScale="90000"/>
          </a:bodyPr>
          <a:lstStyle/>
          <a:p>
            <a:r>
              <a:rPr lang="en-US" b="1"/>
              <a:t>Nguyên tắc điều trị</a:t>
            </a:r>
          </a:p>
        </p:txBody>
      </p:sp>
      <p:pic>
        <p:nvPicPr>
          <p:cNvPr id="8" name="Hình ảnh 7" descr="Ảnh có chứa mẫu họa&#10;&#10;Mô tả được tạo tự động">
            <a:extLst>
              <a:ext uri="{FF2B5EF4-FFF2-40B4-BE49-F238E27FC236}">
                <a16:creationId xmlns:a16="http://schemas.microsoft.com/office/drawing/2014/main" id="{B947A787-0CA7-4ED4-8230-67E4E2E8738A}"/>
              </a:ext>
            </a:extLst>
          </p:cNvPr>
          <p:cNvPicPr>
            <a:picLocks noChangeAspect="1"/>
          </p:cNvPicPr>
          <p:nvPr/>
        </p:nvPicPr>
        <p:blipFill>
          <a:blip r:embed="rId3"/>
          <a:stretch>
            <a:fillRect/>
          </a:stretch>
        </p:blipFill>
        <p:spPr>
          <a:xfrm>
            <a:off x="1999487" y="587731"/>
            <a:ext cx="8193024" cy="2979833"/>
          </a:xfrm>
          <a:prstGeom prst="rect">
            <a:avLst/>
          </a:prstGeom>
        </p:spPr>
      </p:pic>
      <p:pic>
        <p:nvPicPr>
          <p:cNvPr id="10" name="Hình ảnh 9" descr="Ảnh có chứa văn bản&#10;&#10;Mô tả được tạo tự động">
            <a:extLst>
              <a:ext uri="{FF2B5EF4-FFF2-40B4-BE49-F238E27FC236}">
                <a16:creationId xmlns:a16="http://schemas.microsoft.com/office/drawing/2014/main" id="{69C2A4D0-2DC0-EF4B-BCAA-BE064F7AD1DB}"/>
              </a:ext>
            </a:extLst>
          </p:cNvPr>
          <p:cNvPicPr>
            <a:picLocks noChangeAspect="1"/>
          </p:cNvPicPr>
          <p:nvPr/>
        </p:nvPicPr>
        <p:blipFill>
          <a:blip r:embed="rId4"/>
          <a:stretch>
            <a:fillRect/>
          </a:stretch>
        </p:blipFill>
        <p:spPr>
          <a:xfrm>
            <a:off x="1503092" y="4111968"/>
            <a:ext cx="9185813" cy="2484773"/>
          </a:xfrm>
          <a:prstGeom prst="rect">
            <a:avLst/>
          </a:prstGeom>
        </p:spPr>
      </p:pic>
      <p:sp>
        <p:nvSpPr>
          <p:cNvPr id="11" name="Hộp Văn bản 10">
            <a:extLst>
              <a:ext uri="{FF2B5EF4-FFF2-40B4-BE49-F238E27FC236}">
                <a16:creationId xmlns:a16="http://schemas.microsoft.com/office/drawing/2014/main" id="{97D32815-F522-6B3C-517E-7E32192E0EB3}"/>
              </a:ext>
            </a:extLst>
          </p:cNvPr>
          <p:cNvSpPr txBox="1"/>
          <p:nvPr/>
        </p:nvSpPr>
        <p:spPr>
          <a:xfrm>
            <a:off x="4346664" y="3655100"/>
            <a:ext cx="3498670" cy="369332"/>
          </a:xfrm>
          <a:prstGeom prst="rect">
            <a:avLst/>
          </a:prstGeom>
          <a:noFill/>
          <a:ln>
            <a:solidFill>
              <a:schemeClr val="tx2">
                <a:lumMod val="60000"/>
                <a:lumOff val="40000"/>
              </a:schemeClr>
            </a:solidFill>
          </a:ln>
        </p:spPr>
        <p:txBody>
          <a:bodyPr wrap="square" rtlCol="0">
            <a:spAutoFit/>
          </a:bodyPr>
          <a:lstStyle/>
          <a:p>
            <a:r>
              <a:rPr lang="en-US">
                <a:latin typeface="Arial" panose="020B0604020202020204" pitchFamily="34" charset="0"/>
                <a:cs typeface="Arial" panose="020B0604020202020204" pitchFamily="34" charset="0"/>
              </a:rPr>
              <a:t>Động mạch mạc treo tràng trên</a:t>
            </a:r>
          </a:p>
        </p:txBody>
      </p:sp>
      <p:sp>
        <p:nvSpPr>
          <p:cNvPr id="18" name="Hộp Văn bản 17">
            <a:extLst>
              <a:ext uri="{FF2B5EF4-FFF2-40B4-BE49-F238E27FC236}">
                <a16:creationId xmlns:a16="http://schemas.microsoft.com/office/drawing/2014/main" id="{404F2B62-74E1-44B9-B332-6BBD80601E5B}"/>
              </a:ext>
            </a:extLst>
          </p:cNvPr>
          <p:cNvSpPr txBox="1"/>
          <p:nvPr/>
        </p:nvSpPr>
        <p:spPr>
          <a:xfrm>
            <a:off x="917049" y="6587983"/>
            <a:ext cx="8846821"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J.W. Gilbert, Borderline resectable pancreatic cancer: conceptual evolution and current approach to image-based classification</a:t>
            </a:r>
          </a:p>
        </p:txBody>
      </p:sp>
    </p:spTree>
    <p:extLst>
      <p:ext uri="{BB962C8B-B14F-4D97-AF65-F5344CB8AC3E}">
        <p14:creationId xmlns:p14="http://schemas.microsoft.com/office/powerpoint/2010/main" val="3478442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1">
            <a:extLst>
              <a:ext uri="{FF2B5EF4-FFF2-40B4-BE49-F238E27FC236}">
                <a16:creationId xmlns:a16="http://schemas.microsoft.com/office/drawing/2014/main" id="{34566076-86A0-9172-B225-D24EA96CE2A8}"/>
              </a:ext>
            </a:extLst>
          </p:cNvPr>
          <p:cNvSpPr>
            <a:spLocks noGrp="1"/>
          </p:cNvSpPr>
          <p:nvPr>
            <p:ph type="title"/>
          </p:nvPr>
        </p:nvSpPr>
        <p:spPr>
          <a:xfrm>
            <a:off x="0" y="-1734"/>
            <a:ext cx="12192000" cy="432711"/>
          </a:xfrm>
        </p:spPr>
        <p:txBody>
          <a:bodyPr>
            <a:normAutofit fontScale="90000"/>
          </a:bodyPr>
          <a:lstStyle/>
          <a:p>
            <a:r>
              <a:rPr lang="en-US" b="1"/>
              <a:t>Nguyên tắc điều trị</a:t>
            </a:r>
          </a:p>
        </p:txBody>
      </p:sp>
      <p:sp>
        <p:nvSpPr>
          <p:cNvPr id="18" name="Hộp Văn bản 17">
            <a:extLst>
              <a:ext uri="{FF2B5EF4-FFF2-40B4-BE49-F238E27FC236}">
                <a16:creationId xmlns:a16="http://schemas.microsoft.com/office/drawing/2014/main" id="{404F2B62-74E1-44B9-B332-6BBD80601E5B}"/>
              </a:ext>
            </a:extLst>
          </p:cNvPr>
          <p:cNvSpPr txBox="1"/>
          <p:nvPr/>
        </p:nvSpPr>
        <p:spPr>
          <a:xfrm>
            <a:off x="690293" y="6558231"/>
            <a:ext cx="8846821"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J.W. Gilbert, Borderline resectable pancreatic cancer: conceptual evolution and current approach to image-based classification</a:t>
            </a:r>
          </a:p>
        </p:txBody>
      </p:sp>
      <p:pic>
        <p:nvPicPr>
          <p:cNvPr id="2" name="Picture 12" descr="Diagram&#10;&#10;Description automatically generated with medium confidence">
            <a:extLst>
              <a:ext uri="{FF2B5EF4-FFF2-40B4-BE49-F238E27FC236}">
                <a16:creationId xmlns:a16="http://schemas.microsoft.com/office/drawing/2014/main" id="{06B2ADE9-FFC6-B57E-4904-7B4213F3DFF8}"/>
              </a:ext>
            </a:extLst>
          </p:cNvPr>
          <p:cNvPicPr>
            <a:picLocks noChangeAspect="1"/>
          </p:cNvPicPr>
          <p:nvPr/>
        </p:nvPicPr>
        <p:blipFill>
          <a:blip r:embed="rId3"/>
          <a:stretch>
            <a:fillRect/>
          </a:stretch>
        </p:blipFill>
        <p:spPr>
          <a:xfrm>
            <a:off x="1503093" y="553296"/>
            <a:ext cx="9185812" cy="2979485"/>
          </a:xfrm>
          <a:prstGeom prst="rect">
            <a:avLst/>
          </a:prstGeom>
        </p:spPr>
      </p:pic>
      <p:pic>
        <p:nvPicPr>
          <p:cNvPr id="4" name="Hình ảnh 3" descr="Ảnh có chứa văn bản&#10;&#10;Mô tả được tạo tự động">
            <a:extLst>
              <a:ext uri="{FF2B5EF4-FFF2-40B4-BE49-F238E27FC236}">
                <a16:creationId xmlns:a16="http://schemas.microsoft.com/office/drawing/2014/main" id="{BE4AF11D-B7B5-57AC-4214-0EC9F0945353}"/>
              </a:ext>
            </a:extLst>
          </p:cNvPr>
          <p:cNvPicPr>
            <a:picLocks noChangeAspect="1"/>
          </p:cNvPicPr>
          <p:nvPr/>
        </p:nvPicPr>
        <p:blipFill>
          <a:blip r:embed="rId4"/>
          <a:stretch>
            <a:fillRect/>
          </a:stretch>
        </p:blipFill>
        <p:spPr>
          <a:xfrm>
            <a:off x="3000641" y="3529174"/>
            <a:ext cx="6190716" cy="3071175"/>
          </a:xfrm>
          <a:prstGeom prst="rect">
            <a:avLst/>
          </a:prstGeom>
        </p:spPr>
      </p:pic>
    </p:spTree>
    <p:extLst>
      <p:ext uri="{BB962C8B-B14F-4D97-AF65-F5344CB8AC3E}">
        <p14:creationId xmlns:p14="http://schemas.microsoft.com/office/powerpoint/2010/main" val="3452465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Nguyên tắc điều trị</a:t>
            </a:r>
          </a:p>
        </p:txBody>
      </p:sp>
      <p:sp>
        <p:nvSpPr>
          <p:cNvPr id="3" name="Chỗ dành sẵn cho Nội dung 2">
            <a:extLst>
              <a:ext uri="{FF2B5EF4-FFF2-40B4-BE49-F238E27FC236}">
                <a16:creationId xmlns:a16="http://schemas.microsoft.com/office/drawing/2014/main" id="{C106F18F-3C60-736E-0CD6-859DBAF99D23}"/>
              </a:ext>
            </a:extLst>
          </p:cNvPr>
          <p:cNvSpPr>
            <a:spLocks noGrp="1"/>
          </p:cNvSpPr>
          <p:nvPr>
            <p:ph idx="1"/>
          </p:nvPr>
        </p:nvSpPr>
        <p:spPr>
          <a:xfrm>
            <a:off x="406041" y="809898"/>
            <a:ext cx="11379917" cy="5857602"/>
          </a:xfrm>
          <a:ln>
            <a:solidFill>
              <a:schemeClr val="accent2">
                <a:lumMod val="60000"/>
                <a:lumOff val="40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Phân loại các khối u trên lâm sàng:</a:t>
            </a:r>
            <a:endParaRPr lang="en-VN">
              <a:latin typeface="Arial" panose="020B0604020202020204" pitchFamily="34" charset="0"/>
              <a:cs typeface="Arial" panose="020B0604020202020204" pitchFamily="34" charset="0"/>
            </a:endParaRPr>
          </a:p>
        </p:txBody>
      </p:sp>
      <p:pic>
        <p:nvPicPr>
          <p:cNvPr id="5" name="Hình ảnh 4">
            <a:extLst>
              <a:ext uri="{FF2B5EF4-FFF2-40B4-BE49-F238E27FC236}">
                <a16:creationId xmlns:a16="http://schemas.microsoft.com/office/drawing/2014/main" id="{30222B61-F08E-256B-5BE0-7CA7B2F1DF69}"/>
              </a:ext>
            </a:extLst>
          </p:cNvPr>
          <p:cNvPicPr>
            <a:picLocks noChangeAspect="1"/>
          </p:cNvPicPr>
          <p:nvPr/>
        </p:nvPicPr>
        <p:blipFill>
          <a:blip r:embed="rId3"/>
          <a:stretch>
            <a:fillRect/>
          </a:stretch>
        </p:blipFill>
        <p:spPr>
          <a:xfrm>
            <a:off x="3023424" y="1389711"/>
            <a:ext cx="6145149" cy="4078578"/>
          </a:xfrm>
          <a:prstGeom prst="rect">
            <a:avLst/>
          </a:prstGeom>
        </p:spPr>
      </p:pic>
      <p:sp>
        <p:nvSpPr>
          <p:cNvPr id="6" name="Hộp Văn bản 5">
            <a:extLst>
              <a:ext uri="{FF2B5EF4-FFF2-40B4-BE49-F238E27FC236}">
                <a16:creationId xmlns:a16="http://schemas.microsoft.com/office/drawing/2014/main" id="{27F6A863-E872-C75D-F1C4-C9BEBBA5D2EF}"/>
              </a:ext>
            </a:extLst>
          </p:cNvPr>
          <p:cNvSpPr txBox="1"/>
          <p:nvPr/>
        </p:nvSpPr>
        <p:spPr>
          <a:xfrm>
            <a:off x="3023425" y="5467730"/>
            <a:ext cx="6145148" cy="120032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Conceptual representation of thresholds of disease severity versus </a:t>
            </a:r>
            <a:r>
              <a:rPr lang="en-US" i="1" u="sng">
                <a:latin typeface="Arial" panose="020B0604020202020204" pitchFamily="34" charset="0"/>
                <a:cs typeface="Arial" panose="020B0604020202020204" pitchFamily="34" charset="0"/>
              </a:rPr>
              <a:t>risk of positive margin </a:t>
            </a:r>
            <a:r>
              <a:rPr lang="en-US">
                <a:latin typeface="Arial" panose="020B0604020202020204" pitchFamily="34" charset="0"/>
                <a:cs typeface="Arial" panose="020B0604020202020204" pitchFamily="34" charset="0"/>
              </a:rPr>
              <a:t>at surgery in pancreatic adenocarcinoma, </a:t>
            </a:r>
            <a:r>
              <a:rPr lang="en-US" i="1" u="sng">
                <a:latin typeface="Arial" panose="020B0604020202020204" pitchFamily="34" charset="0"/>
                <a:cs typeface="Arial" panose="020B0604020202020204" pitchFamily="34" charset="0"/>
              </a:rPr>
              <a:t>with predicted effects of neoadjuvant therapy.</a:t>
            </a:r>
          </a:p>
        </p:txBody>
      </p:sp>
      <p:sp>
        <p:nvSpPr>
          <p:cNvPr id="7" name="Hộp Văn bản 6">
            <a:extLst>
              <a:ext uri="{FF2B5EF4-FFF2-40B4-BE49-F238E27FC236}">
                <a16:creationId xmlns:a16="http://schemas.microsoft.com/office/drawing/2014/main" id="{364F26A3-7B73-2FA6-A8FB-FC1C90A3D967}"/>
              </a:ext>
            </a:extLst>
          </p:cNvPr>
          <p:cNvSpPr txBox="1"/>
          <p:nvPr/>
        </p:nvSpPr>
        <p:spPr>
          <a:xfrm>
            <a:off x="3173729" y="6581001"/>
            <a:ext cx="8846821"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J.W. Gilbert, Borderline resectable pancreatic cancer: conceptual evolution and current approach to image-based classification</a:t>
            </a:r>
          </a:p>
        </p:txBody>
      </p:sp>
    </p:spTree>
    <p:extLst>
      <p:ext uri="{BB962C8B-B14F-4D97-AF65-F5344CB8AC3E}">
        <p14:creationId xmlns:p14="http://schemas.microsoft.com/office/powerpoint/2010/main" val="122766063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947109E2-58D4-4706-91F7-319B826E1B18}"/>
              </a:ext>
            </a:extLst>
          </p:cNvPr>
          <p:cNvSpPr>
            <a:spLocks noGrp="1"/>
          </p:cNvSpPr>
          <p:nvPr>
            <p:ph type="title"/>
          </p:nvPr>
        </p:nvSpPr>
        <p:spPr>
          <a:xfrm>
            <a:off x="0" y="-1734"/>
            <a:ext cx="12192000" cy="432711"/>
          </a:xfrm>
        </p:spPr>
        <p:txBody>
          <a:bodyPr>
            <a:normAutofit fontScale="90000"/>
          </a:bodyPr>
          <a:lstStyle/>
          <a:p>
            <a:r>
              <a:rPr lang="en-US" b="1"/>
              <a:t>Nguyên tắc điều trị</a:t>
            </a:r>
          </a:p>
        </p:txBody>
      </p:sp>
      <p:grpSp>
        <p:nvGrpSpPr>
          <p:cNvPr id="34" name="Nhóm 33">
            <a:extLst>
              <a:ext uri="{FF2B5EF4-FFF2-40B4-BE49-F238E27FC236}">
                <a16:creationId xmlns:a16="http://schemas.microsoft.com/office/drawing/2014/main" id="{A332D689-A00B-8F7F-3476-F0A94DCDFD8E}"/>
              </a:ext>
            </a:extLst>
          </p:cNvPr>
          <p:cNvGrpSpPr/>
          <p:nvPr/>
        </p:nvGrpSpPr>
        <p:grpSpPr>
          <a:xfrm>
            <a:off x="975360" y="1432631"/>
            <a:ext cx="10241280" cy="3992737"/>
            <a:chOff x="117566" y="1618007"/>
            <a:chExt cx="10241280" cy="3992737"/>
          </a:xfrm>
        </p:grpSpPr>
        <p:grpSp>
          <p:nvGrpSpPr>
            <p:cNvPr id="33" name="Nhóm 32">
              <a:extLst>
                <a:ext uri="{FF2B5EF4-FFF2-40B4-BE49-F238E27FC236}">
                  <a16:creationId xmlns:a16="http://schemas.microsoft.com/office/drawing/2014/main" id="{51B726A6-E572-EB76-305E-74D3BB5A592B}"/>
                </a:ext>
              </a:extLst>
            </p:cNvPr>
            <p:cNvGrpSpPr/>
            <p:nvPr/>
          </p:nvGrpSpPr>
          <p:grpSpPr>
            <a:xfrm>
              <a:off x="117566" y="1618007"/>
              <a:ext cx="10241280" cy="3992737"/>
              <a:chOff x="117566" y="1618007"/>
              <a:chExt cx="10241280" cy="3992737"/>
            </a:xfrm>
          </p:grpSpPr>
          <p:sp>
            <p:nvSpPr>
              <p:cNvPr id="5" name="Hộp Văn bản 4">
                <a:extLst>
                  <a:ext uri="{FF2B5EF4-FFF2-40B4-BE49-F238E27FC236}">
                    <a16:creationId xmlns:a16="http://schemas.microsoft.com/office/drawing/2014/main" id="{F8FB73D2-9044-FC34-5CB4-894F8E1597D6}"/>
                  </a:ext>
                </a:extLst>
              </p:cNvPr>
              <p:cNvSpPr txBox="1"/>
              <p:nvPr/>
            </p:nvSpPr>
            <p:spPr>
              <a:xfrm>
                <a:off x="1045029" y="1802674"/>
                <a:ext cx="1907177" cy="461665"/>
              </a:xfrm>
              <a:prstGeom prst="rect">
                <a:avLst/>
              </a:prstGeom>
              <a:noFill/>
              <a:ln>
                <a:solidFill>
                  <a:schemeClr val="tx2">
                    <a:lumMod val="60000"/>
                    <a:lumOff val="40000"/>
                  </a:schemeClr>
                </a:solidFill>
              </a:ln>
            </p:spPr>
            <p:txBody>
              <a:bodyPr wrap="square" rtlCol="0">
                <a:spAutoFit/>
              </a:bodyPr>
              <a:lstStyle/>
              <a:p>
                <a:r>
                  <a:rPr lang="en-US" sz="2400">
                    <a:latin typeface="Arial" panose="020B0604020202020204" pitchFamily="34" charset="0"/>
                    <a:cs typeface="Arial" panose="020B0604020202020204" pitchFamily="34" charset="0"/>
                  </a:rPr>
                  <a:t>U cắt được</a:t>
                </a:r>
              </a:p>
            </p:txBody>
          </p:sp>
          <p:sp>
            <p:nvSpPr>
              <p:cNvPr id="6" name="Hộp Văn bản 5">
                <a:extLst>
                  <a:ext uri="{FF2B5EF4-FFF2-40B4-BE49-F238E27FC236}">
                    <a16:creationId xmlns:a16="http://schemas.microsoft.com/office/drawing/2014/main" id="{BFA5997B-A3EE-8991-E9B0-BAFABE9C637D}"/>
                  </a:ext>
                </a:extLst>
              </p:cNvPr>
              <p:cNvSpPr txBox="1"/>
              <p:nvPr/>
            </p:nvSpPr>
            <p:spPr>
              <a:xfrm>
                <a:off x="117566" y="3269487"/>
                <a:ext cx="2834640" cy="830997"/>
              </a:xfrm>
              <a:prstGeom prst="rect">
                <a:avLst/>
              </a:prstGeom>
              <a:noFill/>
              <a:ln>
                <a:solidFill>
                  <a:schemeClr val="tx2">
                    <a:lumMod val="60000"/>
                    <a:lumOff val="40000"/>
                  </a:schemeClr>
                </a:solidFill>
              </a:ln>
            </p:spPr>
            <p:txBody>
              <a:bodyPr wrap="square" rtlCol="0">
                <a:spAutoFit/>
              </a:bodyPr>
              <a:lstStyle/>
              <a:p>
                <a:r>
                  <a:rPr lang="en-US" sz="2400">
                    <a:latin typeface="Arial" panose="020B0604020202020204" pitchFamily="34" charset="0"/>
                    <a:cs typeface="Arial" panose="020B0604020202020204" pitchFamily="34" charset="0"/>
                  </a:rPr>
                  <a:t>U giáp biên còn khả năng cắt được</a:t>
                </a:r>
              </a:p>
            </p:txBody>
          </p:sp>
          <p:sp>
            <p:nvSpPr>
              <p:cNvPr id="7" name="Hộp Văn bản 6">
                <a:extLst>
                  <a:ext uri="{FF2B5EF4-FFF2-40B4-BE49-F238E27FC236}">
                    <a16:creationId xmlns:a16="http://schemas.microsoft.com/office/drawing/2014/main" id="{C25169AE-3A91-B3DA-2908-2B8FD51C8869}"/>
                  </a:ext>
                </a:extLst>
              </p:cNvPr>
              <p:cNvSpPr txBox="1"/>
              <p:nvPr/>
            </p:nvSpPr>
            <p:spPr>
              <a:xfrm>
                <a:off x="117566" y="4779747"/>
                <a:ext cx="2834640" cy="830997"/>
              </a:xfrm>
              <a:prstGeom prst="rect">
                <a:avLst/>
              </a:prstGeom>
              <a:noFill/>
              <a:ln>
                <a:solidFill>
                  <a:schemeClr val="tx2">
                    <a:lumMod val="60000"/>
                    <a:lumOff val="40000"/>
                  </a:schemeClr>
                </a:solidFill>
              </a:ln>
            </p:spPr>
            <p:txBody>
              <a:bodyPr wrap="square" rtlCol="0">
                <a:spAutoFit/>
              </a:bodyPr>
              <a:lstStyle/>
              <a:p>
                <a:r>
                  <a:rPr lang="en-US" sz="2400">
                    <a:latin typeface="Arial" panose="020B0604020202020204" pitchFamily="34" charset="0"/>
                    <a:cs typeface="Arial" panose="020B0604020202020204" pitchFamily="34" charset="0"/>
                  </a:rPr>
                  <a:t>U tiến triển tại chỗ tại vùng/di căn xa</a:t>
                </a:r>
              </a:p>
            </p:txBody>
          </p:sp>
          <p:cxnSp>
            <p:nvCxnSpPr>
              <p:cNvPr id="9" name="Đường kết nối Mũi tên Thẳng 8">
                <a:extLst>
                  <a:ext uri="{FF2B5EF4-FFF2-40B4-BE49-F238E27FC236}">
                    <a16:creationId xmlns:a16="http://schemas.microsoft.com/office/drawing/2014/main" id="{1BBC4D0B-33CF-56D6-8C88-794A31873E5C}"/>
                  </a:ext>
                </a:extLst>
              </p:cNvPr>
              <p:cNvCxnSpPr>
                <a:cxnSpLocks/>
                <a:stCxn id="5" idx="3"/>
              </p:cNvCxnSpPr>
              <p:nvPr/>
            </p:nvCxnSpPr>
            <p:spPr>
              <a:xfrm>
                <a:off x="2952206" y="2033507"/>
                <a:ext cx="374904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Hộp Văn bản 10">
                <a:extLst>
                  <a:ext uri="{FF2B5EF4-FFF2-40B4-BE49-F238E27FC236}">
                    <a16:creationId xmlns:a16="http://schemas.microsoft.com/office/drawing/2014/main" id="{37A6AE8F-4C23-D486-CE05-0A263D15B2FC}"/>
                  </a:ext>
                </a:extLst>
              </p:cNvPr>
              <p:cNvSpPr txBox="1"/>
              <p:nvPr/>
            </p:nvSpPr>
            <p:spPr>
              <a:xfrm>
                <a:off x="6701246" y="1618007"/>
                <a:ext cx="3657600" cy="83099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a:latin typeface="Arial" panose="020B0604020202020204" pitchFamily="34" charset="0"/>
                    <a:cs typeface="Arial" panose="020B0604020202020204" pitchFamily="34" charset="0"/>
                  </a:rPr>
                  <a:t>Phẫu thuật cắt khối tá tuỵ kèm nạo hạch</a:t>
                </a:r>
              </a:p>
            </p:txBody>
          </p:sp>
          <p:cxnSp>
            <p:nvCxnSpPr>
              <p:cNvPr id="12" name="Đường kết nối Mũi tên Thẳng 11">
                <a:extLst>
                  <a:ext uri="{FF2B5EF4-FFF2-40B4-BE49-F238E27FC236}">
                    <a16:creationId xmlns:a16="http://schemas.microsoft.com/office/drawing/2014/main" id="{966037F4-4EF1-8A77-D06E-5484287CC752}"/>
                  </a:ext>
                </a:extLst>
              </p:cNvPr>
              <p:cNvCxnSpPr>
                <a:cxnSpLocks/>
                <a:stCxn id="6" idx="3"/>
                <a:endCxn id="13" idx="1"/>
              </p:cNvCxnSpPr>
              <p:nvPr/>
            </p:nvCxnSpPr>
            <p:spPr>
              <a:xfrm flipV="1">
                <a:off x="2952206" y="3684985"/>
                <a:ext cx="3749040"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Hộp Văn bản 12">
                <a:extLst>
                  <a:ext uri="{FF2B5EF4-FFF2-40B4-BE49-F238E27FC236}">
                    <a16:creationId xmlns:a16="http://schemas.microsoft.com/office/drawing/2014/main" id="{05D96F81-9258-A512-0652-5E54B10EE9F7}"/>
                  </a:ext>
                </a:extLst>
              </p:cNvPr>
              <p:cNvSpPr txBox="1"/>
              <p:nvPr/>
            </p:nvSpPr>
            <p:spPr>
              <a:xfrm>
                <a:off x="6701246" y="2900155"/>
                <a:ext cx="3657600" cy="156966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a:latin typeface="Arial" panose="020B0604020202020204" pitchFamily="34" charset="0"/>
                    <a:cs typeface="Arial" panose="020B0604020202020204" pitchFamily="34" charset="0"/>
                  </a:rPr>
                  <a:t>Điều trị tân hỗ trợ</a:t>
                </a:r>
              </a:p>
              <a:p>
                <a:r>
                  <a:rPr lang="en-US" sz="2400">
                    <a:latin typeface="Arial" panose="020B0604020202020204" pitchFamily="34" charset="0"/>
                    <a:cs typeface="Arial" panose="020B0604020202020204" pitchFamily="34" charset="0"/>
                  </a:rPr>
                  <a:t>Phẫu thuật cắt khối tá tuỵ kèm nạo hạch</a:t>
                </a:r>
              </a:p>
              <a:p>
                <a:r>
                  <a:rPr lang="en-US" sz="2400">
                    <a:latin typeface="Arial" panose="020B0604020202020204" pitchFamily="34" charset="0"/>
                    <a:cs typeface="Arial" panose="020B0604020202020204" pitchFamily="34" charset="0"/>
                  </a:rPr>
                  <a:t>Điều trị bỗ trợ</a:t>
                </a:r>
              </a:p>
            </p:txBody>
          </p:sp>
          <p:cxnSp>
            <p:nvCxnSpPr>
              <p:cNvPr id="20" name="Đường kết nối Mũi tên Thẳng 19">
                <a:extLst>
                  <a:ext uri="{FF2B5EF4-FFF2-40B4-BE49-F238E27FC236}">
                    <a16:creationId xmlns:a16="http://schemas.microsoft.com/office/drawing/2014/main" id="{82556E9A-F0F9-61EB-1323-C69AF8ACA328}"/>
                  </a:ext>
                </a:extLst>
              </p:cNvPr>
              <p:cNvCxnSpPr>
                <a:cxnSpLocks/>
              </p:cNvCxnSpPr>
              <p:nvPr/>
            </p:nvCxnSpPr>
            <p:spPr>
              <a:xfrm>
                <a:off x="2952206" y="5214942"/>
                <a:ext cx="374904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21" name="Hộp Văn bản 20">
              <a:extLst>
                <a:ext uri="{FF2B5EF4-FFF2-40B4-BE49-F238E27FC236}">
                  <a16:creationId xmlns:a16="http://schemas.microsoft.com/office/drawing/2014/main" id="{4B8C8DF2-D5AD-9BBA-6968-DBCF1B7E2653}"/>
                </a:ext>
              </a:extLst>
            </p:cNvPr>
            <p:cNvSpPr txBox="1"/>
            <p:nvPr/>
          </p:nvSpPr>
          <p:spPr>
            <a:xfrm>
              <a:off x="6701246" y="4964412"/>
              <a:ext cx="3657600" cy="461665"/>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a:latin typeface="Arial" panose="020B0604020202020204" pitchFamily="34" charset="0"/>
                  <a:cs typeface="Arial" panose="020B0604020202020204" pitchFamily="34" charset="0"/>
                </a:rPr>
                <a:t>Điều trị giảm nhẹ</a:t>
              </a:r>
            </a:p>
          </p:txBody>
        </p:sp>
      </p:grpSp>
    </p:spTree>
    <p:extLst>
      <p:ext uri="{BB962C8B-B14F-4D97-AF65-F5344CB8AC3E}">
        <p14:creationId xmlns:p14="http://schemas.microsoft.com/office/powerpoint/2010/main" val="4138642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AD1FE53B-65E6-4A12-22CE-6F24E369B761}"/>
              </a:ext>
            </a:extLst>
          </p:cNvPr>
          <p:cNvSpPr>
            <a:spLocks noGrp="1"/>
          </p:cNvSpPr>
          <p:nvPr>
            <p:ph type="title"/>
          </p:nvPr>
        </p:nvSpPr>
        <p:spPr>
          <a:xfrm>
            <a:off x="0" y="0"/>
            <a:ext cx="12192000" cy="432711"/>
          </a:xfrm>
        </p:spPr>
        <p:txBody>
          <a:bodyPr>
            <a:normAutofit fontScale="90000"/>
          </a:bodyPr>
          <a:lstStyle/>
          <a:p>
            <a:r>
              <a:rPr lang="en-US" b="1"/>
              <a:t>Chỉ định phẫu thuật</a:t>
            </a:r>
          </a:p>
        </p:txBody>
      </p:sp>
      <p:sp>
        <p:nvSpPr>
          <p:cNvPr id="6" name="Google Shape;3303;p69">
            <a:extLst>
              <a:ext uri="{FF2B5EF4-FFF2-40B4-BE49-F238E27FC236}">
                <a16:creationId xmlns:a16="http://schemas.microsoft.com/office/drawing/2014/main" id="{96B070CF-75B1-30F2-EAAF-42D29E5DA12D}"/>
              </a:ext>
            </a:extLst>
          </p:cNvPr>
          <p:cNvSpPr/>
          <p:nvPr/>
        </p:nvSpPr>
        <p:spPr>
          <a:xfrm>
            <a:off x="1103660" y="1449977"/>
            <a:ext cx="4239049" cy="4110694"/>
          </a:xfrm>
          <a:prstGeom prst="roundRect">
            <a:avLst>
              <a:gd name="adj" fmla="val 10516"/>
            </a:avLst>
          </a:prstGeom>
          <a:solidFill>
            <a:schemeClr val="tx2">
              <a:lumMod val="20000"/>
              <a:lumOff val="80000"/>
            </a:schemeClr>
          </a:solid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7" name="Google Shape;3303;p69">
            <a:extLst>
              <a:ext uri="{FF2B5EF4-FFF2-40B4-BE49-F238E27FC236}">
                <a16:creationId xmlns:a16="http://schemas.microsoft.com/office/drawing/2014/main" id="{B2AF419F-BE50-D4FD-C018-0A8F1181C374}"/>
              </a:ext>
            </a:extLst>
          </p:cNvPr>
          <p:cNvSpPr/>
          <p:nvPr/>
        </p:nvSpPr>
        <p:spPr>
          <a:xfrm>
            <a:off x="5739360" y="1449977"/>
            <a:ext cx="5541466" cy="4110694"/>
          </a:xfrm>
          <a:prstGeom prst="roundRect">
            <a:avLst>
              <a:gd name="adj" fmla="val 10516"/>
            </a:avLst>
          </a:prstGeom>
          <a:solidFill>
            <a:schemeClr val="tx2">
              <a:lumMod val="20000"/>
              <a:lumOff val="80000"/>
            </a:schemeClr>
          </a:solid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EEB7563-B924-8DB2-C9E7-E76633048F14}"/>
              </a:ext>
            </a:extLst>
          </p:cNvPr>
          <p:cNvSpPr txBox="1"/>
          <p:nvPr/>
        </p:nvSpPr>
        <p:spPr>
          <a:xfrm>
            <a:off x="393015" y="1586134"/>
            <a:ext cx="4949694" cy="1631216"/>
          </a:xfrm>
          <a:prstGeom prst="rect">
            <a:avLst/>
          </a:prstGeom>
          <a:noFill/>
        </p:spPr>
        <p:txBody>
          <a:bodyPr wrap="square">
            <a:spAutoFit/>
          </a:bodyPr>
          <a:lstStyle/>
          <a:p>
            <a:pPr lvl="2" algn="ctr"/>
            <a:r>
              <a:rPr lang="en-US" sz="2000" b="1">
                <a:latin typeface="Arial" panose="020B0604020202020204" pitchFamily="34" charset="0"/>
                <a:cs typeface="Arial" panose="020B0604020202020204" pitchFamily="34" charset="0"/>
              </a:rPr>
              <a:t>GPB </a:t>
            </a:r>
            <a:r>
              <a:rPr lang="en-US" sz="2000" b="1" err="1">
                <a:latin typeface="Arial" panose="020B0604020202020204" pitchFamily="34" charset="0"/>
                <a:cs typeface="Arial" panose="020B0604020202020204" pitchFamily="34" charset="0"/>
              </a:rPr>
              <a:t>trước</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mổ</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là</a:t>
            </a:r>
            <a:r>
              <a:rPr lang="en-US" sz="2000" b="1">
                <a:latin typeface="Arial" panose="020B0604020202020204" pitchFamily="34" charset="0"/>
                <a:cs typeface="Arial" panose="020B0604020202020204" pitchFamily="34" charset="0"/>
              </a:rPr>
              <a:t> ung thư </a:t>
            </a:r>
            <a:r>
              <a:rPr lang="en-US" sz="2000" b="1" err="1">
                <a:latin typeface="Arial" panose="020B0604020202020204" pitchFamily="34" charset="0"/>
                <a:cs typeface="Arial" panose="020B0604020202020204" pitchFamily="34" charset="0"/>
              </a:rPr>
              <a:t>còn</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khả</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năng</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cắt</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được</a:t>
            </a:r>
            <a:r>
              <a:rPr lang="en-US" sz="2000" b="1">
                <a:latin typeface="Arial" panose="020B0604020202020204" pitchFamily="34" charset="0"/>
                <a:cs typeface="Arial" panose="020B0604020202020204" pitchFamily="34" charset="0"/>
              </a:rPr>
              <a:t>:</a:t>
            </a:r>
          </a:p>
          <a:p>
            <a:pPr marL="0" lvl="2"/>
            <a:endParaRPr lang="en-US" sz="2000">
              <a:latin typeface="Arial" panose="020B0604020202020204" pitchFamily="34" charset="0"/>
              <a:cs typeface="Arial" panose="020B0604020202020204" pitchFamily="34" charset="0"/>
            </a:endParaRPr>
          </a:p>
          <a:p>
            <a:pPr marL="0" lvl="2"/>
            <a:r>
              <a:rPr lang="en-US" sz="2000">
                <a:latin typeface="Arial" panose="020B0604020202020204" pitchFamily="34" charset="0"/>
                <a:cs typeface="Arial" panose="020B0604020202020204" pitchFamily="34" charset="0"/>
              </a:rPr>
              <a:t>		Phẫu </a:t>
            </a:r>
            <a:r>
              <a:rPr lang="en-US" sz="2000" err="1">
                <a:latin typeface="Arial" panose="020B0604020202020204" pitchFamily="34" charset="0"/>
                <a:cs typeface="Arial" panose="020B0604020202020204" pitchFamily="34" charset="0"/>
              </a:rPr>
              <a:t>thuật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tuỵ</a:t>
            </a:r>
            <a:endParaRPr lang="en-US" sz="2000">
              <a:latin typeface="Arial" panose="020B0604020202020204" pitchFamily="34" charset="0"/>
              <a:cs typeface="Arial" panose="020B0604020202020204" pitchFamily="34" charset="0"/>
            </a:endParaRPr>
          </a:p>
          <a:p>
            <a:pPr lvl="4"/>
            <a:endParaRPr lang="en-US" sz="2000">
              <a:latin typeface="Arial" panose="020B0604020202020204" pitchFamily="34" charset="0"/>
              <a:cs typeface="Arial" panose="020B0604020202020204" pitchFamily="34" charset="0"/>
            </a:endParaRPr>
          </a:p>
        </p:txBody>
      </p:sp>
      <p:sp>
        <p:nvSpPr>
          <p:cNvPr id="9" name="TextBox 12">
            <a:extLst>
              <a:ext uri="{FF2B5EF4-FFF2-40B4-BE49-F238E27FC236}">
                <a16:creationId xmlns:a16="http://schemas.microsoft.com/office/drawing/2014/main" id="{EB1B90F2-0250-1695-B290-3C07037C8C83}"/>
              </a:ext>
            </a:extLst>
          </p:cNvPr>
          <p:cNvSpPr txBox="1"/>
          <p:nvPr/>
        </p:nvSpPr>
        <p:spPr>
          <a:xfrm>
            <a:off x="6096000" y="1586134"/>
            <a:ext cx="4949695" cy="3785652"/>
          </a:xfrm>
          <a:prstGeom prst="rect">
            <a:avLst/>
          </a:prstGeom>
          <a:noFill/>
        </p:spPr>
        <p:txBody>
          <a:bodyPr wrap="square">
            <a:spAutoFit/>
          </a:bodyPr>
          <a:lstStyle/>
          <a:p>
            <a:pPr marL="342900" lvl="1" indent="-342900" algn="ctr">
              <a:buNone/>
            </a:pPr>
            <a:r>
              <a:rPr lang="en-VN" sz="2000" b="1">
                <a:latin typeface="Arial" panose="020B0604020202020204" pitchFamily="34" charset="0"/>
                <a:cs typeface="Arial" panose="020B0604020202020204" pitchFamily="34" charset="0"/>
              </a:rPr>
              <a:t>Không có giải phẫu bệnh trước mổ + hình ảnh học nghi ngờ ung thư:</a:t>
            </a:r>
          </a:p>
          <a:p>
            <a:pPr marL="342900" lvl="1" indent="-342900" algn="ctr">
              <a:buNone/>
            </a:pPr>
            <a:endParaRPr lang="en-VN" sz="2000">
              <a:latin typeface="Arial" panose="020B0604020202020204" pitchFamily="34" charset="0"/>
              <a:cs typeface="Arial" panose="020B0604020202020204" pitchFamily="34" charset="0"/>
            </a:endParaRPr>
          </a:p>
          <a:p>
            <a:pPr marL="44450" lvl="1" indent="-44450">
              <a:buNone/>
            </a:pPr>
            <a:r>
              <a:rPr lang="en-VN" sz="2000">
                <a:latin typeface="Arial" panose="020B0604020202020204" pitchFamily="34" charset="0"/>
                <a:cs typeface="Arial" panose="020B0604020202020204" pitchFamily="34" charset="0"/>
              </a:rPr>
              <a:t>Phẫu thuật thám sát, sinh thiết tức thì trong lúc mổ:</a:t>
            </a:r>
          </a:p>
          <a:p>
            <a:pPr marL="342900" lvl="1" indent="-342900">
              <a:buFont typeface="Arial" panose="020B0604020202020204" pitchFamily="34" charset="0"/>
              <a:buChar char="•"/>
            </a:pPr>
            <a:r>
              <a:rPr lang="en-VN" sz="2000">
                <a:latin typeface="Arial" panose="020B0604020202020204" pitchFamily="34" charset="0"/>
                <a:cs typeface="Arial" panose="020B0604020202020204" pitchFamily="34" charset="0"/>
              </a:rPr>
              <a:t>Ung thư </a:t>
            </a:r>
            <a:r>
              <a:rPr lang="en-VN" sz="2000">
                <a:latin typeface="Arial" panose="020B0604020202020204" pitchFamily="34" charset="0"/>
                <a:cs typeface="Arial" panose="020B0604020202020204" pitchFamily="34" charset="0"/>
                <a:sym typeface="Wingdings" pitchFamily="2" charset="2"/>
              </a:rPr>
              <a:t> Cắt khối tá tuỵ</a:t>
            </a:r>
          </a:p>
          <a:p>
            <a:pPr marL="342900" lvl="1" indent="-342900">
              <a:buFont typeface="Arial" panose="020B0604020202020204" pitchFamily="34" charset="0"/>
              <a:buChar char="•"/>
            </a:pPr>
            <a:r>
              <a:rPr lang="en-VN" sz="2000">
                <a:latin typeface="Arial" panose="020B0604020202020204" pitchFamily="34" charset="0"/>
                <a:cs typeface="Arial" panose="020B0604020202020204" pitchFamily="34" charset="0"/>
                <a:sym typeface="Wingdings" pitchFamily="2" charset="2"/>
              </a:rPr>
              <a:t>Viêm mạn tính  thực hiện nối tắt mật ruột, vị tràng</a:t>
            </a:r>
          </a:p>
          <a:p>
            <a:pPr lvl="1"/>
            <a:endParaRPr lang="en-VN" sz="2000">
              <a:latin typeface="Arial" panose="020B0604020202020204" pitchFamily="34" charset="0"/>
              <a:cs typeface="Arial" panose="020B0604020202020204" pitchFamily="34" charset="0"/>
              <a:sym typeface="Wingdings" pitchFamily="2" charset="2"/>
            </a:endParaRPr>
          </a:p>
          <a:p>
            <a:pPr lvl="1"/>
            <a:r>
              <a:rPr lang="en-VN" sz="2000" i="1">
                <a:latin typeface="Arial" panose="020B0604020202020204" pitchFamily="34" charset="0"/>
                <a:cs typeface="Arial" panose="020B0604020202020204" pitchFamily="34" charset="0"/>
                <a:sym typeface="Wingdings" pitchFamily="2" charset="2"/>
              </a:rPr>
              <a:t>TH tắc nghẽn đường mật do khối tổn thương sờ rõ  cắt khối tá tuỵ (PTV kinh nghiệm)</a:t>
            </a:r>
          </a:p>
        </p:txBody>
      </p:sp>
    </p:spTree>
    <p:extLst>
      <p:ext uri="{BB962C8B-B14F-4D97-AF65-F5344CB8AC3E}">
        <p14:creationId xmlns:p14="http://schemas.microsoft.com/office/powerpoint/2010/main" val="3484731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AD1FE53B-65E6-4A12-22CE-6F24E369B761}"/>
              </a:ext>
            </a:extLst>
          </p:cNvPr>
          <p:cNvSpPr>
            <a:spLocks noGrp="1"/>
          </p:cNvSpPr>
          <p:nvPr>
            <p:ph type="title"/>
          </p:nvPr>
        </p:nvSpPr>
        <p:spPr>
          <a:xfrm>
            <a:off x="0" y="0"/>
            <a:ext cx="12192000" cy="432711"/>
          </a:xfrm>
        </p:spPr>
        <p:txBody>
          <a:bodyPr>
            <a:normAutofit fontScale="90000"/>
          </a:bodyPr>
          <a:lstStyle/>
          <a:p>
            <a:r>
              <a:rPr lang="en-US" b="1"/>
              <a:t>Chỉ định phẫu thuật</a:t>
            </a:r>
          </a:p>
        </p:txBody>
      </p:sp>
      <p:sp>
        <p:nvSpPr>
          <p:cNvPr id="2" name="Google Shape;3303;p69">
            <a:extLst>
              <a:ext uri="{FF2B5EF4-FFF2-40B4-BE49-F238E27FC236}">
                <a16:creationId xmlns:a16="http://schemas.microsoft.com/office/drawing/2014/main" id="{BC3E9E43-F44E-7387-B1D8-6360C883226B}"/>
              </a:ext>
            </a:extLst>
          </p:cNvPr>
          <p:cNvSpPr/>
          <p:nvPr/>
        </p:nvSpPr>
        <p:spPr>
          <a:xfrm>
            <a:off x="3235344" y="1263496"/>
            <a:ext cx="5721309" cy="4324260"/>
          </a:xfrm>
          <a:prstGeom prst="roundRect">
            <a:avLst>
              <a:gd name="adj" fmla="val 10516"/>
            </a:avLst>
          </a:prstGeom>
          <a:solidFill>
            <a:schemeClr val="tx2">
              <a:lumMod val="20000"/>
              <a:lumOff val="80000"/>
            </a:schemeClr>
          </a:solidFill>
          <a:ln w="19050" cap="flat" cmpd="sng">
            <a:solidFill>
              <a:schemeClr val="dk1"/>
            </a:solidFill>
            <a:prstDash val="solid"/>
            <a:round/>
            <a:headEnd type="none" w="sm" len="sm"/>
            <a:tailEnd type="none" w="sm" len="sm"/>
          </a:ln>
        </p:spPr>
        <p:txBody>
          <a:bodyPr spcFirstLastPara="1" wrap="square" lIns="162000" tIns="234000" rIns="162000" bIns="234000" anchor="t" anchorCtr="0">
            <a:noAutofit/>
          </a:bodyPr>
          <a:lstStyle/>
          <a:p>
            <a:pPr marL="474663" lvl="1" indent="-28575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sp>
        <p:nvSpPr>
          <p:cNvPr id="3" name="TextBox 7">
            <a:extLst>
              <a:ext uri="{FF2B5EF4-FFF2-40B4-BE49-F238E27FC236}">
                <a16:creationId xmlns:a16="http://schemas.microsoft.com/office/drawing/2014/main" id="{A9995EB2-9E2E-84E6-C9EE-6CCBA7BA5EE7}"/>
              </a:ext>
            </a:extLst>
          </p:cNvPr>
          <p:cNvSpPr txBox="1"/>
          <p:nvPr/>
        </p:nvSpPr>
        <p:spPr>
          <a:xfrm>
            <a:off x="3425207" y="1266869"/>
            <a:ext cx="5341585" cy="4324261"/>
          </a:xfrm>
          <a:prstGeom prst="rect">
            <a:avLst/>
          </a:prstGeom>
          <a:noFill/>
        </p:spPr>
        <p:txBody>
          <a:bodyPr wrap="square">
            <a:spAutoFit/>
          </a:bodyPr>
          <a:lstStyle/>
          <a:p>
            <a:pPr marL="0" indent="0" algn="ctr">
              <a:buNone/>
            </a:pPr>
            <a:r>
              <a:rPr lang="en-US" sz="2400" b="1">
                <a:latin typeface="Arial" panose="020B0604020202020204" pitchFamily="34" charset="0"/>
                <a:cs typeface="Arial" panose="020B0604020202020204" pitchFamily="34" charset="0"/>
              </a:rPr>
              <a:t>U </a:t>
            </a:r>
            <a:r>
              <a:rPr lang="en-US" sz="2400" b="1" err="1">
                <a:latin typeface="Arial" panose="020B0604020202020204" pitchFamily="34" charset="0"/>
                <a:cs typeface="Arial" panose="020B0604020202020204" pitchFamily="34" charset="0"/>
              </a:rPr>
              <a:t>tân</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sinh</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giáp</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biên</a:t>
            </a:r>
            <a:endParaRPr lang="en-US" sz="2400" b="1">
              <a:latin typeface="Arial" panose="020B0604020202020204" pitchFamily="34" charset="0"/>
              <a:cs typeface="Arial" panose="020B0604020202020204" pitchFamily="34" charset="0"/>
            </a:endParaRPr>
          </a:p>
          <a:p>
            <a:pPr>
              <a:spcBef>
                <a:spcPts val="600"/>
              </a:spcBef>
              <a:buFontTx/>
              <a:buChar char="-"/>
            </a:pPr>
            <a:endParaRPr lang="en-US" sz="240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err="1">
                <a:latin typeface="Arial" panose="020B0604020202020204" pitchFamily="34" charset="0"/>
                <a:cs typeface="Arial" panose="020B0604020202020204" pitchFamily="34" charset="0"/>
              </a:rPr>
              <a:t>Hoá</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trị</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tân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bổ</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trợ</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trước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mổ</a:t>
            </a:r>
            <a:endParaRPr lang="en-US" sz="2400">
              <a:latin typeface="Arial" panose="020B0604020202020204" pitchFamily="34" charset="0"/>
              <a:cs typeface="Arial" panose="020B0604020202020204" pitchFamily="34" charset="0"/>
            </a:endParaRPr>
          </a:p>
          <a:p>
            <a:pPr marL="538163" lvl="1" indent="-269875">
              <a:spcBef>
                <a:spcPts val="600"/>
              </a:spcBef>
              <a:buFont typeface="Courier New" panose="02070309020205020404" pitchFamily="49" charset="0"/>
              <a:buChar char="o"/>
            </a:pPr>
            <a:r>
              <a:rPr lang="en-US" sz="2400">
                <a:latin typeface="Arial" panose="020B0604020202020204" pitchFamily="34" charset="0"/>
                <a:cs typeface="Arial" panose="020B0604020202020204" pitchFamily="34" charset="0"/>
              </a:rPr>
              <a:t>FOLFIRINOX </a:t>
            </a:r>
            <a:r>
              <a:rPr lang="en-US" sz="2400" err="1">
                <a:latin typeface="Arial" panose="020B0604020202020204" pitchFamily="34" charset="0"/>
                <a:cs typeface="Arial" panose="020B0604020202020204" pitchFamily="34" charset="0"/>
              </a:rPr>
              <a:t>hoặc</a:t>
            </a:r>
            <a:r>
              <a:rPr lang="en-US" sz="2400">
                <a:latin typeface="Arial" panose="020B0604020202020204" pitchFamily="34" charset="0"/>
                <a:cs typeface="Arial" panose="020B0604020202020204" pitchFamily="34" charset="0"/>
              </a:rPr>
              <a:t>:</a:t>
            </a:r>
          </a:p>
          <a:p>
            <a:pPr marL="538163" lvl="1" indent="-269875">
              <a:spcBef>
                <a:spcPts val="600"/>
              </a:spcBef>
              <a:buFont typeface="Courier New" panose="02070309020205020404" pitchFamily="49" charset="0"/>
              <a:buChar char="o"/>
            </a:pPr>
            <a:r>
              <a:rPr lang="en-US" sz="2400">
                <a:latin typeface="Arial" panose="020B0604020202020204" pitchFamily="34" charset="0"/>
                <a:cs typeface="Arial" panose="020B0604020202020204" pitchFamily="34" charset="0"/>
              </a:rPr>
              <a:t>Gemcitabine + </a:t>
            </a:r>
            <a:r>
              <a:rPr lang="en-US" sz="2400" err="1">
                <a:latin typeface="Arial" panose="020B0604020202020204" pitchFamily="34" charset="0"/>
                <a:cs typeface="Arial" panose="020B0604020202020204" pitchFamily="34" charset="0"/>
              </a:rPr>
              <a:t>Xạ</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trị</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liều</a:t>
            </a:r>
            <a:r>
              <a:rPr lang="en-US" sz="2400">
                <a:latin typeface="Arial" panose="020B0604020202020204" pitchFamily="34" charset="0"/>
                <a:cs typeface="Arial" panose="020B0604020202020204" pitchFamily="34" charset="0"/>
              </a:rPr>
              <a:t> 30 Gray </a:t>
            </a:r>
            <a:r>
              <a:rPr lang="en-US" sz="2400" err="1">
                <a:latin typeface="Arial" panose="020B0604020202020204" pitchFamily="34" charset="0"/>
                <a:cs typeface="Arial" panose="020B0604020202020204" pitchFamily="34" charset="0"/>
              </a:rPr>
              <a:t>trong</a:t>
            </a:r>
            <a:r>
              <a:rPr lang="en-US" sz="2400">
                <a:latin typeface="Arial" panose="020B0604020202020204" pitchFamily="34" charset="0"/>
                <a:cs typeface="Arial" panose="020B0604020202020204" pitchFamily="34" charset="0"/>
              </a:rPr>
              <a:t> 2 </a:t>
            </a:r>
            <a:r>
              <a:rPr lang="en-US" sz="2400" err="1">
                <a:latin typeface="Arial" panose="020B0604020202020204" pitchFamily="34" charset="0"/>
                <a:cs typeface="Arial" panose="020B0604020202020204" pitchFamily="34" charset="0"/>
              </a:rPr>
              <a:t>tuần</a:t>
            </a:r>
            <a:endParaRPr lang="en-US" sz="240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a:latin typeface="Arial" panose="020B0604020202020204" pitchFamily="34" charset="0"/>
                <a:cs typeface="Arial" panose="020B0604020202020204" pitchFamily="34" charset="0"/>
              </a:rPr>
              <a:t>Sau 4-6 </a:t>
            </a:r>
            <a:r>
              <a:rPr lang="en-US" sz="2400" err="1">
                <a:latin typeface="Arial" panose="020B0604020202020204" pitchFamily="34" charset="0"/>
                <a:cs typeface="Arial" panose="020B0604020202020204" pitchFamily="34" charset="0"/>
              </a:rPr>
              <a:t>tuần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đánh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giá</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lại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bằng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CTscan</a:t>
            </a:r>
            <a:endParaRPr lang="en-US" sz="240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err="1">
                <a:latin typeface="Arial" panose="020B0604020202020204" pitchFamily="34" charset="0"/>
                <a:cs typeface="Arial" panose="020B0604020202020204" pitchFamily="34" charset="0"/>
              </a:rPr>
              <a:t>Mổ</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cắt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khối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tá</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tuỵ</a:t>
            </a:r>
            <a:endParaRPr lang="en-US" sz="2400">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2400" err="1">
                <a:latin typeface="Arial" panose="020B0604020202020204" pitchFamily="34" charset="0"/>
                <a:cs typeface="Arial" panose="020B0604020202020204" pitchFamily="34" charset="0"/>
              </a:rPr>
              <a:t>Tiếp</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tục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hoá</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trị</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hỗ</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trợ</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sau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mổ</a:t>
            </a:r>
            <a:endParaRPr lang="en-VN"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302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509451" y="1878008"/>
            <a:ext cx="5246915" cy="3101983"/>
          </a:xfrm>
          <a:solidFill>
            <a:schemeClr val="bg2">
              <a:lumMod val="90000"/>
            </a:schemeClr>
          </a:solidFill>
          <a:ln>
            <a:solidFill>
              <a:schemeClr val="accent1">
                <a:lumMod val="75000"/>
              </a:schemeClr>
            </a:solidFill>
          </a:ln>
        </p:spPr>
        <p:txBody>
          <a:bodyPr>
            <a:normAutofit/>
          </a:bodyPr>
          <a:lstStyle/>
          <a:p>
            <a:r>
              <a:rPr lang="en-US" sz="2400">
                <a:latin typeface="Arial" panose="020B0604020202020204" pitchFamily="34" charset="0"/>
                <a:cs typeface="Arial" panose="020B0604020202020204" pitchFamily="34" charset="0"/>
              </a:rPr>
              <a:t>Phức tạp + thời gian mổ kéo dài </a:t>
            </a:r>
          </a:p>
          <a:p>
            <a:r>
              <a:rPr lang="en-US" sz="2400">
                <a:latin typeface="Arial" panose="020B0604020202020204" pitchFamily="34" charset="0"/>
                <a:cs typeface="Arial" panose="020B0604020202020204" pitchFamily="34" charset="0"/>
              </a:rPr>
              <a:t>Mạng lưới mạch máu quanh khối tá tuỵ nhiều </a:t>
            </a:r>
          </a:p>
          <a:p>
            <a:r>
              <a:rPr lang="en-US" sz="2400">
                <a:latin typeface="Arial" panose="020B0604020202020204" pitchFamily="34" charset="0"/>
                <a:cs typeface="Arial" panose="020B0604020202020204" pitchFamily="34" charset="0"/>
              </a:rPr>
              <a:t>Phải thực hiện nhiều miệng nối </a:t>
            </a:r>
          </a:p>
          <a:p>
            <a:r>
              <a:rPr lang="en-US" sz="2400">
                <a:latin typeface="Arial" panose="020B0604020202020204" pitchFamily="34" charset="0"/>
                <a:cs typeface="Arial" panose="020B0604020202020204" pitchFamily="34" charset="0"/>
              </a:rPr>
              <a:t>Biến chứng sau mổ cao</a:t>
            </a:r>
          </a:p>
        </p:txBody>
      </p:sp>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Phẫu thuật cắt khối tá tuỵ</a:t>
            </a:r>
          </a:p>
        </p:txBody>
      </p:sp>
      <p:sp>
        <p:nvSpPr>
          <p:cNvPr id="5" name="Chỗ dành sẵn cho Nội dung 2">
            <a:extLst>
              <a:ext uri="{FF2B5EF4-FFF2-40B4-BE49-F238E27FC236}">
                <a16:creationId xmlns:a16="http://schemas.microsoft.com/office/drawing/2014/main" id="{ACD948E4-8D62-EA2E-0A96-B0D2944BB839}"/>
              </a:ext>
            </a:extLst>
          </p:cNvPr>
          <p:cNvSpPr txBox="1">
            <a:spLocks/>
          </p:cNvSpPr>
          <p:nvPr/>
        </p:nvSpPr>
        <p:spPr>
          <a:xfrm>
            <a:off x="6435636" y="1878008"/>
            <a:ext cx="5460274" cy="3101983"/>
          </a:xfrm>
          <a:prstGeom prst="rect">
            <a:avLst/>
          </a:prstGeom>
          <a:solidFill>
            <a:schemeClr val="bg2">
              <a:lumMod val="90000"/>
            </a:schemeClr>
          </a:solidFill>
          <a:ln>
            <a:solidFill>
              <a:schemeClr val="accent1">
                <a:lumMod val="75000"/>
              </a:schemeClr>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mbria" panose="02040503050406030204" pitchFamily="18" charset="0"/>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Font typeface="+mj-lt"/>
              <a:buAutoNum type="arabicPeriod"/>
            </a:pPr>
            <a:r>
              <a:rPr lang="en-US" sz="2400" b="1">
                <a:latin typeface="Arial" panose="020B0604020202020204" pitchFamily="34" charset="0"/>
                <a:cs typeface="Arial" panose="020B0604020202020204" pitchFamily="34" charset="0"/>
              </a:rPr>
              <a:t>Chuẩn bị bệnh nhân trước phẫu thuật </a:t>
            </a:r>
          </a:p>
          <a:p>
            <a:pPr marL="457200" indent="-457200">
              <a:buFont typeface="+mj-lt"/>
              <a:buAutoNum type="arabicPeriod"/>
            </a:pPr>
            <a:r>
              <a:rPr lang="en-US" sz="2400">
                <a:latin typeface="Arial" panose="020B0604020202020204" pitchFamily="34" charset="0"/>
                <a:cs typeface="Arial" panose="020B0604020202020204" pitchFamily="34" charset="0"/>
              </a:rPr>
              <a:t>Phẫu thuật cắt khối tá tuỵ</a:t>
            </a:r>
          </a:p>
          <a:p>
            <a:pPr marL="457200" indent="-457200">
              <a:buFont typeface="+mj-lt"/>
              <a:buAutoNum type="arabicPeriod"/>
            </a:pPr>
            <a:r>
              <a:rPr lang="en-US" sz="2400">
                <a:latin typeface="Arial" panose="020B0604020202020204" pitchFamily="34" charset="0"/>
                <a:cs typeface="Arial" panose="020B0604020202020204" pitchFamily="34" charset="0"/>
              </a:rPr>
              <a:t>Hoá mô miễn dịch sau phẫu thuật</a:t>
            </a:r>
          </a:p>
        </p:txBody>
      </p:sp>
    </p:spTree>
    <p:extLst>
      <p:ext uri="{BB962C8B-B14F-4D97-AF65-F5344CB8AC3E}">
        <p14:creationId xmlns:p14="http://schemas.microsoft.com/office/powerpoint/2010/main" val="417941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Triệu chứng cơ năng</a:t>
            </a:r>
          </a:p>
        </p:txBody>
      </p:sp>
      <p:sp>
        <p:nvSpPr>
          <p:cNvPr id="3" name="Chỗ dành sẵn cho Nội dung 2">
            <a:extLst>
              <a:ext uri="{FF2B5EF4-FFF2-40B4-BE49-F238E27FC236}">
                <a16:creationId xmlns:a16="http://schemas.microsoft.com/office/drawing/2014/main" id="{C106F18F-3C60-736E-0CD6-859DBAF99D23}"/>
              </a:ext>
            </a:extLst>
          </p:cNvPr>
          <p:cNvSpPr>
            <a:spLocks noGrp="1"/>
          </p:cNvSpPr>
          <p:nvPr>
            <p:ph idx="1"/>
          </p:nvPr>
        </p:nvSpPr>
        <p:spPr>
          <a:xfrm>
            <a:off x="406041" y="809898"/>
            <a:ext cx="11379917" cy="1224175"/>
          </a:xfrm>
          <a:ln>
            <a:solidFill>
              <a:schemeClr val="accent2">
                <a:lumMod val="60000"/>
                <a:lumOff val="40000"/>
              </a:schemeClr>
            </a:solidFill>
          </a:ln>
        </p:spPr>
        <p:txBody>
          <a:bodyPr>
            <a:normAutofit/>
          </a:bodyPr>
          <a:lstStyle/>
          <a:p>
            <a:r>
              <a:rPr lang="en-US" sz="2400">
                <a:latin typeface="Arial" pitchFamily="34" charset="0"/>
                <a:cs typeface="Arial" pitchFamily="34" charset="0"/>
              </a:rPr>
              <a:t>Không có triệu chứng đặc hiệu</a:t>
            </a:r>
          </a:p>
          <a:p>
            <a:r>
              <a:rPr lang="en-US" sz="2400">
                <a:latin typeface="Arial" pitchFamily="34" charset="0"/>
                <a:cs typeface="Arial" pitchFamily="34" charset="0"/>
              </a:rPr>
              <a:t>Tùy theo vị trí tổn thương =&gt; triệu chứng của xâm lấn, chèn ép cấu trúc lân cận</a:t>
            </a:r>
          </a:p>
        </p:txBody>
      </p:sp>
      <p:graphicFrame>
        <p:nvGraphicFramePr>
          <p:cNvPr id="4" name="Content Placeholder 3">
            <a:extLst>
              <a:ext uri="{FF2B5EF4-FFF2-40B4-BE49-F238E27FC236}">
                <a16:creationId xmlns:a16="http://schemas.microsoft.com/office/drawing/2014/main" id="{6360592A-22FE-D7F5-5865-A434B8962CD9}"/>
              </a:ext>
            </a:extLst>
          </p:cNvPr>
          <p:cNvGraphicFramePr>
            <a:graphicFrameLocks/>
          </p:cNvGraphicFramePr>
          <p:nvPr>
            <p:extLst>
              <p:ext uri="{D42A27DB-BD31-4B8C-83A1-F6EECF244321}">
                <p14:modId xmlns:p14="http://schemas.microsoft.com/office/powerpoint/2010/main" val="3464381999"/>
              </p:ext>
            </p:extLst>
          </p:nvPr>
        </p:nvGraphicFramePr>
        <p:xfrm>
          <a:off x="1981200" y="2512131"/>
          <a:ext cx="8229600" cy="2966720"/>
        </p:xfrm>
        <a:graphic>
          <a:graphicData uri="http://schemas.openxmlformats.org/drawingml/2006/table">
            <a:tbl>
              <a:tblPr firstRow="1" bandRow="1">
                <a:tableStyleId>{21E4AEA4-8DFA-4A89-87EB-49C32662AFE0}</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err="1">
                          <a:latin typeface="Arial" panose="020B0604020202020204" pitchFamily="34" charset="0"/>
                          <a:cs typeface="Arial" panose="020B0604020202020204" pitchFamily="34" charset="0"/>
                        </a:rPr>
                        <a:t>Triệu</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chứng</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cơ</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năng</a:t>
                      </a:r>
                      <a:endParaRPr lang="en-US">
                        <a:latin typeface="Arial" panose="020B0604020202020204" pitchFamily="34" charset="0"/>
                        <a:cs typeface="Arial" panose="020B0604020202020204" pitchFamily="34" charset="0"/>
                      </a:endParaRPr>
                    </a:p>
                  </a:txBody>
                  <a:tcPr/>
                </a:tc>
                <a:tc>
                  <a:txBody>
                    <a:bodyPr/>
                    <a:lstStyle/>
                    <a:p>
                      <a:r>
                        <a:rPr lang="en-US" err="1">
                          <a:latin typeface="Arial" panose="020B0604020202020204" pitchFamily="34" charset="0"/>
                          <a:cs typeface="Arial" panose="020B0604020202020204" pitchFamily="34" charset="0"/>
                        </a:rPr>
                        <a:t>Tần</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suất</a:t>
                      </a:r>
                      <a:r>
                        <a:rPr lang="en-US" baseline="0">
                          <a:latin typeface="Arial" panose="020B0604020202020204" pitchFamily="34" charset="0"/>
                          <a:cs typeface="Arial" panose="020B0604020202020204" pitchFamily="34" charset="0"/>
                        </a:rPr>
                        <a:t> (%)</a:t>
                      </a: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err="1">
                          <a:latin typeface="Arial" panose="020B0604020202020204" pitchFamily="34" charset="0"/>
                          <a:cs typeface="Arial" panose="020B0604020202020204" pitchFamily="34" charset="0"/>
                        </a:rPr>
                        <a:t>Vàng</a:t>
                      </a:r>
                      <a:r>
                        <a:rPr lang="en-US" baseline="0">
                          <a:latin typeface="Arial" panose="020B0604020202020204" pitchFamily="34" charset="0"/>
                          <a:cs typeface="Arial" panose="020B0604020202020204" pitchFamily="34" charset="0"/>
                        </a:rPr>
                        <a:t> da</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75%</a:t>
                      </a:r>
                    </a:p>
                  </a:txBody>
                  <a:tcPr/>
                </a:tc>
                <a:extLst>
                  <a:ext uri="{0D108BD9-81ED-4DB2-BD59-A6C34878D82A}">
                    <a16:rowId xmlns:a16="http://schemas.microsoft.com/office/drawing/2014/main" val="10001"/>
                  </a:ext>
                </a:extLst>
              </a:tr>
              <a:tr h="370840">
                <a:tc>
                  <a:txBody>
                    <a:bodyPr/>
                    <a:lstStyle/>
                    <a:p>
                      <a:r>
                        <a:rPr lang="en-US" err="1">
                          <a:latin typeface="Arial" panose="020B0604020202020204" pitchFamily="34" charset="0"/>
                          <a:cs typeface="Arial" panose="020B0604020202020204" pitchFamily="34" charset="0"/>
                        </a:rPr>
                        <a:t>Ngứa</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10002"/>
                  </a:ext>
                </a:extLst>
              </a:tr>
              <a:tr h="370840">
                <a:tc>
                  <a:txBody>
                    <a:bodyPr/>
                    <a:lstStyle/>
                    <a:p>
                      <a:r>
                        <a:rPr lang="en-US" err="1">
                          <a:latin typeface="Arial" panose="020B0604020202020204" pitchFamily="34" charset="0"/>
                          <a:cs typeface="Arial" panose="020B0604020202020204" pitchFamily="34" charset="0"/>
                        </a:rPr>
                        <a:t>Sụt</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cân</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51%</a:t>
                      </a:r>
                    </a:p>
                  </a:txBody>
                  <a:tcPr/>
                </a:tc>
                <a:extLst>
                  <a:ext uri="{0D108BD9-81ED-4DB2-BD59-A6C34878D82A}">
                    <a16:rowId xmlns:a16="http://schemas.microsoft.com/office/drawing/2014/main" val="10003"/>
                  </a:ext>
                </a:extLst>
              </a:tr>
              <a:tr h="370840">
                <a:tc>
                  <a:txBody>
                    <a:bodyPr/>
                    <a:lstStyle/>
                    <a:p>
                      <a:r>
                        <a:rPr lang="en-US" err="1">
                          <a:latin typeface="Arial" panose="020B0604020202020204" pitchFamily="34" charset="0"/>
                          <a:cs typeface="Arial" panose="020B0604020202020204" pitchFamily="34" charset="0"/>
                        </a:rPr>
                        <a:t>Sốt</a:t>
                      </a:r>
                      <a:r>
                        <a:rPr lang="en-US" baseline="0">
                          <a:latin typeface="Arial" panose="020B0604020202020204" pitchFamily="34" charset="0"/>
                          <a:cs typeface="Arial" panose="020B0604020202020204" pitchFamily="34" charset="0"/>
                        </a:rPr>
                        <a:t> </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10004"/>
                  </a:ext>
                </a:extLst>
              </a:tr>
              <a:tr h="370840">
                <a:tc>
                  <a:txBody>
                    <a:bodyPr/>
                    <a:lstStyle/>
                    <a:p>
                      <a:r>
                        <a:rPr lang="en-US" err="1">
                          <a:latin typeface="Arial" panose="020B0604020202020204" pitchFamily="34" charset="0"/>
                          <a:cs typeface="Arial" panose="020B0604020202020204" pitchFamily="34" charset="0"/>
                        </a:rPr>
                        <a:t>Nôn</a:t>
                      </a:r>
                      <a:r>
                        <a:rPr lang="en-US">
                          <a:latin typeface="Arial" panose="020B0604020202020204" pitchFamily="34" charset="0"/>
                          <a:cs typeface="Arial" panose="020B0604020202020204" pitchFamily="34" charset="0"/>
                        </a:rPr>
                        <a:t>,</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buồn</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nôn</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10005"/>
                  </a:ext>
                </a:extLst>
              </a:tr>
              <a:tr h="370840">
                <a:tc>
                  <a:txBody>
                    <a:bodyPr/>
                    <a:lstStyle/>
                    <a:p>
                      <a:r>
                        <a:rPr lang="en-US" err="1">
                          <a:latin typeface="Arial" panose="020B0604020202020204" pitchFamily="34" charset="0"/>
                          <a:cs typeface="Arial" panose="020B0604020202020204" pitchFamily="34" charset="0"/>
                        </a:rPr>
                        <a:t>Xuất</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huyết</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tiêu</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hóa</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0006"/>
                  </a:ext>
                </a:extLst>
              </a:tr>
              <a:tr h="370840">
                <a:tc>
                  <a:txBody>
                    <a:bodyPr/>
                    <a:lstStyle/>
                    <a:p>
                      <a:r>
                        <a:rPr lang="en-US" err="1">
                          <a:latin typeface="Arial" panose="020B0604020202020204" pitchFamily="34" charset="0"/>
                          <a:cs typeface="Arial" panose="020B0604020202020204" pitchFamily="34" charset="0"/>
                        </a:rPr>
                        <a:t>Đau</a:t>
                      </a:r>
                      <a:r>
                        <a:rPr lang="en-US" baseline="0">
                          <a:latin typeface="Arial" panose="020B0604020202020204" pitchFamily="34" charset="0"/>
                          <a:cs typeface="Arial" panose="020B0604020202020204" pitchFamily="34" charset="0"/>
                        </a:rPr>
                        <a:t> </a:t>
                      </a:r>
                      <a:r>
                        <a:rPr lang="en-US" baseline="0" err="1">
                          <a:latin typeface="Arial" panose="020B0604020202020204" pitchFamily="34" charset="0"/>
                          <a:cs typeface="Arial" panose="020B0604020202020204" pitchFamily="34" charset="0"/>
                        </a:rPr>
                        <a:t>bụng</a:t>
                      </a:r>
                      <a:endParaRPr lang="en-US">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39%</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374082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464664" y="613647"/>
            <a:ext cx="11262671" cy="5630705"/>
          </a:xfrm>
          <a:solidFill>
            <a:schemeClr val="accent3">
              <a:lumMod val="20000"/>
              <a:lumOff val="80000"/>
            </a:schemeClr>
          </a:solidFill>
          <a:ln>
            <a:solidFill>
              <a:schemeClr val="accent1">
                <a:lumMod val="75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Đánh giá và tối ưu hoá tình trạng bệnh nhân:</a:t>
            </a:r>
          </a:p>
          <a:p>
            <a:r>
              <a:rPr lang="en-US" sz="2400">
                <a:latin typeface="Arial" panose="020B0604020202020204" pitchFamily="34" charset="0"/>
                <a:cs typeface="Arial" panose="020B0604020202020204" pitchFamily="34" charset="0"/>
              </a:rPr>
              <a:t>Đánh giá về tình trạng dinh dưỡng</a:t>
            </a:r>
          </a:p>
          <a:p>
            <a:pPr lvl="1"/>
            <a:r>
              <a:rPr lang="en-US" sz="2200">
                <a:latin typeface="Arial" panose="020B0604020202020204" pitchFamily="34" charset="0"/>
                <a:cs typeface="Arial" panose="020B0604020202020204" pitchFamily="34" charset="0"/>
              </a:rPr>
              <a:t>Béo phì </a:t>
            </a:r>
          </a:p>
          <a:p>
            <a:pPr lvl="1"/>
            <a:r>
              <a:rPr lang="en-US" sz="2200">
                <a:latin typeface="Arial" panose="020B0604020202020204" pitchFamily="34" charset="0"/>
                <a:cs typeface="Arial" panose="020B0604020202020204" pitchFamily="34" charset="0"/>
              </a:rPr>
              <a:t>Suy dinh dưỡng: Albumin &lt; 3g/dL hoặc phẫu thuật phải trĩ hoãn trong hơn 2 tuần</a:t>
            </a:r>
          </a:p>
          <a:p>
            <a:r>
              <a:rPr lang="en-US" sz="2400">
                <a:latin typeface="Arial" panose="020B0604020202020204" pitchFamily="34" charset="0"/>
                <a:cs typeface="Arial" panose="020B0604020202020204" pitchFamily="34" charset="0"/>
              </a:rPr>
              <a:t>Đánh giá nguy cơ tim mạch</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Các bệnh lý cấp tính</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THA: duy trì huyết áp ổn định, mức khoảng 140mmHg.</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Các thuốc kháng đông hiện đang sử dụng: ngưng clopidogrel, aspirin 325mg ít nhất 1 tuần, Aspirin 81mg có thể tiếp tục sử dụng. </a:t>
            </a:r>
          </a:p>
          <a:p>
            <a:r>
              <a:rPr lang="en-US" sz="2400">
                <a:latin typeface="Arial" panose="020B0604020202020204" pitchFamily="34" charset="0"/>
                <a:cs typeface="Arial" panose="020B0604020202020204" pitchFamily="34" charset="0"/>
              </a:rPr>
              <a:t>Đánh giá nguy cơ hô hấp</a:t>
            </a:r>
          </a:p>
          <a:p>
            <a:r>
              <a:rPr lang="en-US" sz="2400">
                <a:latin typeface="Arial" panose="020B0604020202020204" pitchFamily="34" charset="0"/>
                <a:cs typeface="Arial" panose="020B0604020202020204" pitchFamily="34" charset="0"/>
              </a:rPr>
              <a:t>Đánh giá các bệnh kèm theo khác</a:t>
            </a:r>
          </a:p>
          <a:p>
            <a:pPr lvl="1"/>
            <a:r>
              <a:rPr lang="en-US" sz="2200">
                <a:latin typeface="Arial" panose="020B0604020202020204" pitchFamily="34" charset="0"/>
                <a:cs typeface="Arial" panose="020B0604020202020204" pitchFamily="34" charset="0"/>
              </a:rPr>
              <a:t>Đái tháo đường: ngưỡng đường huyết &lt; 180mg/dL, giữ ở mức “tăng nhẹ” </a:t>
            </a:r>
          </a:p>
        </p:txBody>
      </p:sp>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Chuẩn bị bệnh nhân trước phẫu thuật</a:t>
            </a:r>
          </a:p>
        </p:txBody>
      </p:sp>
      <p:sp>
        <p:nvSpPr>
          <p:cNvPr id="2" name="Hộp Văn bản 1">
            <a:extLst>
              <a:ext uri="{FF2B5EF4-FFF2-40B4-BE49-F238E27FC236}">
                <a16:creationId xmlns:a16="http://schemas.microsoft.com/office/drawing/2014/main" id="{E6570DE7-46BC-EF64-D028-8FE3B85F7D2C}"/>
              </a:ext>
            </a:extLst>
          </p:cNvPr>
          <p:cNvSpPr txBox="1"/>
          <p:nvPr/>
        </p:nvSpPr>
        <p:spPr>
          <a:xfrm>
            <a:off x="1874365" y="6392249"/>
            <a:ext cx="10317635" cy="461665"/>
          </a:xfrm>
          <a:prstGeom prst="rect">
            <a:avLst/>
          </a:prstGeom>
          <a:noFill/>
        </p:spPr>
        <p:txBody>
          <a:bodyPr wrap="square">
            <a:spAutoFit/>
          </a:bodyPr>
          <a:lstStyle/>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Howard A (2022). Surgical resection of lesions of the head of the pancreas. In: Wenliang C, ed. Uptodate. Waltham, Massachusetts.:Uptodate, 2022 </a:t>
            </a:r>
          </a:p>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Nguyễn Văn Hải, Đỗ Đình Công</a:t>
            </a:r>
            <a:r>
              <a:rPr lang="vi-VN" sz="1200" i="1">
                <a:latin typeface="Arial" panose="020B0604020202020204" pitchFamily="34" charset="0"/>
                <a:cs typeface="Arial" panose="020B0604020202020204" pitchFamily="34" charset="0"/>
              </a:rPr>
              <a:t> (20</a:t>
            </a:r>
            <a:r>
              <a:rPr lang="en-US" sz="1200" i="1">
                <a:latin typeface="Arial" panose="020B0604020202020204" pitchFamily="34" charset="0"/>
                <a:cs typeface="Arial" panose="020B0604020202020204" pitchFamily="34" charset="0"/>
              </a:rPr>
              <a:t>21</a:t>
            </a:r>
            <a:r>
              <a:rPr lang="vi-VN" sz="1200" i="1">
                <a:latin typeface="Arial" panose="020B0604020202020204" pitchFamily="34" charset="0"/>
                <a:cs typeface="Arial" panose="020B0604020202020204" pitchFamily="34" charset="0"/>
              </a:rPr>
              <a:t>), </a:t>
            </a:r>
            <a:r>
              <a:rPr lang="en-US" sz="1200" i="1">
                <a:latin typeface="Arial" panose="020B0604020202020204" pitchFamily="34" charset="0"/>
                <a:cs typeface="Arial" panose="020B0604020202020204" pitchFamily="34" charset="0"/>
              </a:rPr>
              <a:t>Ngoại khoa ống tiêu hoá. Đánh giá, chuẩn bị trước phẫu thuật ,</a:t>
            </a:r>
            <a:r>
              <a:rPr lang="vi-VN" sz="1200" i="1">
                <a:latin typeface="Arial" panose="020B0604020202020204" pitchFamily="34" charset="0"/>
                <a:cs typeface="Arial" panose="020B0604020202020204" pitchFamily="34" charset="0"/>
              </a:rPr>
              <a:t>Trường Đại học Y dược TPHCM, tr. </a:t>
            </a:r>
            <a:r>
              <a:rPr lang="en-US" sz="1200" i="1">
                <a:latin typeface="Arial" panose="020B0604020202020204" pitchFamily="34" charset="0"/>
                <a:cs typeface="Arial" panose="020B0604020202020204" pitchFamily="34" charset="0"/>
              </a:rPr>
              <a:t>36-54</a:t>
            </a:r>
          </a:p>
        </p:txBody>
      </p:sp>
    </p:spTree>
    <p:extLst>
      <p:ext uri="{BB962C8B-B14F-4D97-AF65-F5344CB8AC3E}">
        <p14:creationId xmlns:p14="http://schemas.microsoft.com/office/powerpoint/2010/main" val="3442922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857794" y="906347"/>
            <a:ext cx="10476412" cy="5045305"/>
          </a:xfrm>
          <a:solidFill>
            <a:schemeClr val="accent3">
              <a:lumMod val="20000"/>
              <a:lumOff val="80000"/>
            </a:schemeClr>
          </a:solidFill>
          <a:ln>
            <a:solidFill>
              <a:schemeClr val="accent1">
                <a:lumMod val="75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Dẫn lưu đường mật trước mổ</a:t>
            </a:r>
          </a:p>
          <a:p>
            <a:r>
              <a:rPr lang="en-US" sz="2400">
                <a:latin typeface="Arial" panose="020B0604020202020204" pitchFamily="34" charset="0"/>
                <a:cs typeface="Arial" panose="020B0604020202020204" pitchFamily="34" charset="0"/>
              </a:rPr>
              <a:t>Không có chỉ định dẫn lưu đường mật thường quy trước mổ chương trình.</a:t>
            </a:r>
          </a:p>
          <a:p>
            <a:r>
              <a:rPr lang="en-US" sz="2400">
                <a:latin typeface="Arial" panose="020B0604020202020204" pitchFamily="34" charset="0"/>
                <a:cs typeface="Arial" panose="020B0604020202020204" pitchFamily="34" charset="0"/>
              </a:rPr>
              <a:t>Mục tiêu</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Giảm các triệu chứng và viêm đường mật</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Cải thiện chức năng gan – rối loạn đông máu</a:t>
            </a:r>
          </a:p>
          <a:p>
            <a:r>
              <a:rPr lang="en-US" sz="2400">
                <a:latin typeface="Arial" panose="020B0604020202020204" pitchFamily="34" charset="0"/>
                <a:cs typeface="Arial" panose="020B0604020202020204" pitchFamily="34" charset="0"/>
              </a:rPr>
              <a:t>Được cân nhắc khi:</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Viêm đường mật/triệu chứng ngứa nhiều</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Triệu chứng vàng da nhiều (ngứa, nồng độ bilirubin &gt; 15 – 17mg/dL…)</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Trì hoãn phẫu thuật hơn 2 tuần do bất kỳ nguyên nhân (do điều trị tân hỗ trợ…)</a:t>
            </a:r>
          </a:p>
        </p:txBody>
      </p:sp>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Chuẩn bị bệnh nhân trước phẫu thuật</a:t>
            </a:r>
          </a:p>
        </p:txBody>
      </p:sp>
      <p:sp>
        <p:nvSpPr>
          <p:cNvPr id="6" name="Hộp Văn bản 5">
            <a:extLst>
              <a:ext uri="{FF2B5EF4-FFF2-40B4-BE49-F238E27FC236}">
                <a16:creationId xmlns:a16="http://schemas.microsoft.com/office/drawing/2014/main" id="{66F3010E-D11E-363E-6831-296B12F2F3D5}"/>
              </a:ext>
            </a:extLst>
          </p:cNvPr>
          <p:cNvSpPr txBox="1"/>
          <p:nvPr/>
        </p:nvSpPr>
        <p:spPr>
          <a:xfrm>
            <a:off x="1715588" y="6027003"/>
            <a:ext cx="10476412" cy="830997"/>
          </a:xfrm>
          <a:prstGeom prst="rect">
            <a:avLst/>
          </a:prstGeom>
          <a:noFill/>
        </p:spPr>
        <p:txBody>
          <a:bodyPr wrap="square">
            <a:spAutoFit/>
          </a:bodyPr>
          <a:lstStyle/>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NCCN guidelines (2015), "Pancreatic adenocarcinoma". 2.2015</a:t>
            </a:r>
          </a:p>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Howard A (2022). Surgical resection of lesions of the head of the pancreas. In: Wenliang C, ed. Uptodate. Waltham, Massachusetts.:Uptodate, 2022</a:t>
            </a:r>
          </a:p>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Dimitri Dorcaratto, Is Percutaneous Transhepatic Biliary Drainage Better than Endoscopic Drainage in the Management of Jaundiced Patients Awaiting Pancreaticoduodenectomy? A Systematic Review and Meta-analysis</a:t>
            </a:r>
          </a:p>
        </p:txBody>
      </p:sp>
    </p:spTree>
    <p:extLst>
      <p:ext uri="{BB962C8B-B14F-4D97-AF65-F5344CB8AC3E}">
        <p14:creationId xmlns:p14="http://schemas.microsoft.com/office/powerpoint/2010/main" val="4108150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857794" y="906347"/>
            <a:ext cx="10476412" cy="5045305"/>
          </a:xfrm>
          <a:solidFill>
            <a:schemeClr val="accent3">
              <a:lumMod val="20000"/>
              <a:lumOff val="80000"/>
            </a:schemeClr>
          </a:solidFill>
          <a:ln>
            <a:solidFill>
              <a:schemeClr val="accent1">
                <a:lumMod val="75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Phương pháp dẫn lưu đường mật tạm thời trước mổ</a:t>
            </a:r>
          </a:p>
          <a:p>
            <a:r>
              <a:rPr lang="en-US" sz="2400">
                <a:latin typeface="Arial" panose="020B0604020202020204" pitchFamily="34" charset="0"/>
                <a:cs typeface="Arial" panose="020B0604020202020204" pitchFamily="34" charset="0"/>
              </a:rPr>
              <a:t>ERCP đặt stent đường mật</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CCĐ: không thể gây mê, nguy cơ chảy máu cao, huyết động không ổn định, tắc đường thoát dạ dày. Tương đối: loét tá tràng, tắc đường mật hoàn toàn.</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Lựa chọn: stent kim loại, stent nhựa.</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Stent kim loại tự bung chỉ nên được đặt khi đã có được chẩn đoán xác định (mô học) </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Trong khi làm ERCP có thể sinh thiết dựa vào hướng dẫn siêu âm để làm giải phẫu bệnh nếu trước đó chưa có hoặc lặp lại. </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Được khuyến cáo theo NCCN. </a:t>
            </a:r>
          </a:p>
          <a:p>
            <a:pPr lvl="1"/>
            <a:endParaRPr lang="en-US" sz="2000">
              <a:latin typeface="Arial" panose="020B0604020202020204" pitchFamily="34" charset="0"/>
              <a:cs typeface="Arial" panose="020B0604020202020204" pitchFamily="34" charset="0"/>
            </a:endParaRPr>
          </a:p>
        </p:txBody>
      </p:sp>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Chuẩn bị bệnh nhân trước phẫu thuật</a:t>
            </a:r>
          </a:p>
        </p:txBody>
      </p:sp>
      <p:sp>
        <p:nvSpPr>
          <p:cNvPr id="7" name="Hộp Văn bản 6">
            <a:extLst>
              <a:ext uri="{FF2B5EF4-FFF2-40B4-BE49-F238E27FC236}">
                <a16:creationId xmlns:a16="http://schemas.microsoft.com/office/drawing/2014/main" id="{4B1B1666-D326-8BAD-9703-5A22F70F5404}"/>
              </a:ext>
            </a:extLst>
          </p:cNvPr>
          <p:cNvSpPr txBox="1"/>
          <p:nvPr/>
        </p:nvSpPr>
        <p:spPr>
          <a:xfrm>
            <a:off x="1962695" y="6211669"/>
            <a:ext cx="10229305" cy="646331"/>
          </a:xfrm>
          <a:prstGeom prst="rect">
            <a:avLst/>
          </a:prstGeom>
          <a:noFill/>
        </p:spPr>
        <p:txBody>
          <a:bodyPr wrap="square">
            <a:spAutoFit/>
          </a:bodyPr>
          <a:lstStyle/>
          <a:p>
            <a:r>
              <a:rPr lang="en-US" sz="1200" i="1">
                <a:solidFill>
                  <a:srgbClr val="232323"/>
                </a:solidFill>
                <a:effectLst/>
                <a:latin typeface="Arial" panose="020B0604020202020204" pitchFamily="34" charset="0"/>
                <a:cs typeface="Arial" panose="020B0604020202020204" pitchFamily="34" charset="0"/>
              </a:rPr>
              <a:t>M. D. Douglas G. Adler Kathryn R Byrne (2022), "Endoscopic stenting for malignant biliary obstruction",Uptodate.</a:t>
            </a:r>
          </a:p>
          <a:p>
            <a:r>
              <a:rPr lang="en-US" sz="1200" i="1">
                <a:latin typeface="Arial" panose="020B0604020202020204" pitchFamily="34" charset="0"/>
                <a:cs typeface="Arial" panose="020B0604020202020204" pitchFamily="34" charset="0"/>
              </a:rPr>
              <a:t>Kongkam P, Orprayoon T, Boonmee C, et al. ERCP plus endoscopic ultrasound-guided biliary drainage versus percutaneous transhepatic biliary drainage for malignant hilar biliary obstruction: a multicenter observational open-label study. Endoscopy. 2021;53(1):55-62. doi:10.1055/a-1195-8197</a:t>
            </a:r>
          </a:p>
        </p:txBody>
      </p:sp>
    </p:spTree>
    <p:extLst>
      <p:ext uri="{BB962C8B-B14F-4D97-AF65-F5344CB8AC3E}">
        <p14:creationId xmlns:p14="http://schemas.microsoft.com/office/powerpoint/2010/main" val="4235284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857794" y="906347"/>
            <a:ext cx="10476412" cy="5045305"/>
          </a:xfrm>
          <a:solidFill>
            <a:schemeClr val="accent3">
              <a:lumMod val="20000"/>
              <a:lumOff val="80000"/>
            </a:schemeClr>
          </a:solidFill>
          <a:ln>
            <a:solidFill>
              <a:schemeClr val="accent1">
                <a:lumMod val="75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Phương pháp dẫn lưu đường mật tạm thời trước mổ</a:t>
            </a:r>
          </a:p>
          <a:p>
            <a:r>
              <a:rPr lang="vi-VN" sz="2400">
                <a:latin typeface="Arial" panose="020B0604020202020204" pitchFamily="34" charset="0"/>
                <a:cs typeface="Arial" panose="020B0604020202020204" pitchFamily="34" charset="0"/>
              </a:rPr>
              <a:t>PTPD (dẫn lưu đường mật xuyên gan qua da)</a:t>
            </a:r>
            <a:endParaRPr lang="en-US" sz="240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Lượng dịch mật mất ra ngoài mỗi ngày, do đó cần theo dõi BN và ion đồ.</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Đường mật dãn &gt; 10mm.</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Xâm lấn hơn so với ERCP</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Tuy nhiên một số nghiên cứu cho thấy ERCP làm tăng nhiễm khuẩn vết mổ, thay đổi vi khuẩn đường mật</a:t>
            </a:r>
            <a:endParaRPr lang="vi-VN" sz="2200">
              <a:latin typeface="Arial" panose="020B0604020202020204" pitchFamily="34" charset="0"/>
              <a:cs typeface="Arial" panose="020B0604020202020204" pitchFamily="34" charset="0"/>
            </a:endParaRPr>
          </a:p>
          <a:p>
            <a:r>
              <a:rPr lang="vi-VN" sz="2400">
                <a:latin typeface="Arial" panose="020B0604020202020204" pitchFamily="34" charset="0"/>
                <a:cs typeface="Arial" panose="020B0604020202020204" pitchFamily="34" charset="0"/>
              </a:rPr>
              <a:t>So sánh cả 2 dựa trên RCT không thấy sự khác biệt đáng kể về biến chứng sau mổ, tỉ lệ tử vong sau mổ.</a:t>
            </a:r>
          </a:p>
          <a:p>
            <a:pPr lvl="1"/>
            <a:endParaRPr lang="en-US" sz="2000">
              <a:latin typeface="Arial" panose="020B0604020202020204" pitchFamily="34" charset="0"/>
              <a:cs typeface="Arial" panose="020B0604020202020204" pitchFamily="34" charset="0"/>
            </a:endParaRPr>
          </a:p>
        </p:txBody>
      </p:sp>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Chuẩn bị bệnh nhân trước phẫu thuật</a:t>
            </a:r>
          </a:p>
        </p:txBody>
      </p:sp>
      <p:sp>
        <p:nvSpPr>
          <p:cNvPr id="5" name="Hộp Văn bản 4">
            <a:extLst>
              <a:ext uri="{FF2B5EF4-FFF2-40B4-BE49-F238E27FC236}">
                <a16:creationId xmlns:a16="http://schemas.microsoft.com/office/drawing/2014/main" id="{4E86260C-28F7-F969-7C3F-E652A0DFA851}"/>
              </a:ext>
            </a:extLst>
          </p:cNvPr>
          <p:cNvSpPr txBox="1"/>
          <p:nvPr/>
        </p:nvSpPr>
        <p:spPr>
          <a:xfrm>
            <a:off x="3314700" y="6450820"/>
            <a:ext cx="9092058" cy="430887"/>
          </a:xfrm>
          <a:prstGeom prst="rect">
            <a:avLst/>
          </a:prstGeom>
          <a:noFill/>
        </p:spPr>
        <p:txBody>
          <a:bodyPr wrap="square">
            <a:spAutoFit/>
          </a:bodyPr>
          <a:lstStyle/>
          <a:p>
            <a:r>
              <a:rPr lang="en-US" sz="1100" i="1">
                <a:latin typeface="Arial" panose="020B0604020202020204" pitchFamily="34" charset="0"/>
                <a:cs typeface="Arial" panose="020B0604020202020204" pitchFamily="34" charset="0"/>
              </a:rPr>
              <a:t>Dimitri Dorcaratto, Is Percutaneous Transhepatic Biliary Drainage Better than Endoscopic Drainage in the Management of Jaundiced Patients Awaiting Pancreaticoduodenectomy? A Systematic Review and Meta-analysis,</a:t>
            </a:r>
          </a:p>
        </p:txBody>
      </p:sp>
    </p:spTree>
    <p:extLst>
      <p:ext uri="{BB962C8B-B14F-4D97-AF65-F5344CB8AC3E}">
        <p14:creationId xmlns:p14="http://schemas.microsoft.com/office/powerpoint/2010/main" val="3843035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2F8CB84-D901-74A3-017E-83F198CEE96E}"/>
              </a:ext>
            </a:extLst>
          </p:cNvPr>
          <p:cNvSpPr>
            <a:spLocks noGrp="1"/>
          </p:cNvSpPr>
          <p:nvPr>
            <p:ph idx="1"/>
          </p:nvPr>
        </p:nvSpPr>
        <p:spPr>
          <a:xfrm>
            <a:off x="857794" y="906347"/>
            <a:ext cx="10476412" cy="5045305"/>
          </a:xfrm>
          <a:solidFill>
            <a:schemeClr val="accent3">
              <a:lumMod val="20000"/>
              <a:lumOff val="80000"/>
            </a:schemeClr>
          </a:solidFill>
          <a:ln>
            <a:solidFill>
              <a:schemeClr val="accent1">
                <a:lumMod val="75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Đánh giá nguy cơ rò tuỵ sau mổ</a:t>
            </a:r>
          </a:p>
          <a:p>
            <a:r>
              <a:rPr lang="en-US" sz="2400">
                <a:latin typeface="Arial" panose="020B0604020202020204" pitchFamily="34" charset="0"/>
                <a:cs typeface="Arial" panose="020B0604020202020204" pitchFamily="34" charset="0"/>
              </a:rPr>
              <a:t>Yếu tố nguy cơ trước mổ</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BN &gt; 70 tuổi</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Tình trạng dinh dưỡng kém hoặc BMI &gt; 25kg/m2</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Albumin &lt; 4g/dL</a:t>
            </a:r>
            <a:endParaRPr lang="vi-VN" sz="22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Yếu tố nguy cơ sau mổ: </a:t>
            </a:r>
            <a:r>
              <a:rPr lang="en-US" sz="2400" i="1" u="sng">
                <a:latin typeface="Arial" panose="020B0604020202020204" pitchFamily="34" charset="0"/>
                <a:cs typeface="Arial" panose="020B0604020202020204" pitchFamily="34" charset="0"/>
              </a:rPr>
              <a:t>thang điểm nguy cơ rò tuỵ theo Callery</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Mật độ nhu mô tuỵ</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Giải phẫu bệnh mô ung thư</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Đường kính ống tuỵ </a:t>
            </a:r>
          </a:p>
          <a:p>
            <a:pPr lvl="1">
              <a:buFont typeface="Courier New" panose="02070309020205020404" pitchFamily="49" charset="0"/>
              <a:buChar char="o"/>
            </a:pPr>
            <a:r>
              <a:rPr lang="en-US" sz="2200">
                <a:latin typeface="Arial" panose="020B0604020202020204" pitchFamily="34" charset="0"/>
                <a:cs typeface="Arial" panose="020B0604020202020204" pitchFamily="34" charset="0"/>
              </a:rPr>
              <a:t>Lượng máu mất trong mổ</a:t>
            </a:r>
            <a:endParaRPr lang="vi-VN" sz="2200">
              <a:latin typeface="Arial" panose="020B0604020202020204" pitchFamily="34" charset="0"/>
              <a:cs typeface="Arial" panose="020B0604020202020204" pitchFamily="34" charset="0"/>
            </a:endParaRPr>
          </a:p>
          <a:p>
            <a:pPr lvl="1"/>
            <a:endParaRPr lang="en-US" sz="2000">
              <a:latin typeface="Arial" panose="020B0604020202020204" pitchFamily="34" charset="0"/>
              <a:cs typeface="Arial" panose="020B0604020202020204" pitchFamily="34" charset="0"/>
            </a:endParaRPr>
          </a:p>
        </p:txBody>
      </p:sp>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Chuẩn bị bệnh nhân trước phẫu thuật</a:t>
            </a:r>
          </a:p>
        </p:txBody>
      </p:sp>
    </p:spTree>
    <p:extLst>
      <p:ext uri="{BB962C8B-B14F-4D97-AF65-F5344CB8AC3E}">
        <p14:creationId xmlns:p14="http://schemas.microsoft.com/office/powerpoint/2010/main" val="652661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Phẫu thuật cắt khối tá tuỵ</a:t>
            </a:r>
          </a:p>
        </p:txBody>
      </p:sp>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857794" y="906347"/>
            <a:ext cx="10476412" cy="5045305"/>
          </a:xfrm>
          <a:solidFill>
            <a:schemeClr val="accent1">
              <a:lumMod val="40000"/>
              <a:lumOff val="60000"/>
            </a:schemeClr>
          </a:solidFill>
          <a:ln>
            <a:solidFill>
              <a:schemeClr val="accent2">
                <a:lumMod val="40000"/>
                <a:lumOff val="60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Nguyên tắc phẫu thuật</a:t>
            </a:r>
          </a:p>
          <a:p>
            <a:pPr marL="457200" indent="-457200">
              <a:buFont typeface="+mj-lt"/>
              <a:buAutoNum type="arabicPeriod"/>
            </a:pPr>
            <a:r>
              <a:rPr lang="en-US" sz="2400">
                <a:latin typeface="Arial" panose="020B0604020202020204" pitchFamily="34" charset="0"/>
                <a:cs typeface="Arial" panose="020B0604020202020204" pitchFamily="34" charset="0"/>
              </a:rPr>
              <a:t>Thám sát ổ bụng đánh giá lại giai đoạn</a:t>
            </a:r>
          </a:p>
          <a:p>
            <a:pPr lvl="1"/>
            <a:r>
              <a:rPr lang="en-US" sz="2200">
                <a:latin typeface="Arial" panose="020B0604020202020204" pitchFamily="34" charset="0"/>
                <a:cs typeface="Arial" panose="020B0604020202020204" pitchFamily="34" charset="0"/>
              </a:rPr>
              <a:t>Các nốt ở gan và phúc mạc nhỏ không đánh giá được qua hình ảnh.</a:t>
            </a:r>
          </a:p>
          <a:p>
            <a:pPr marL="457200" indent="-457200">
              <a:buFont typeface="+mj-lt"/>
              <a:buAutoNum type="arabicPeriod"/>
            </a:pPr>
            <a:r>
              <a:rPr lang="en-US" sz="2400">
                <a:latin typeface="Arial" panose="020B0604020202020204" pitchFamily="34" charset="0"/>
                <a:cs typeface="Arial" panose="020B0604020202020204" pitchFamily="34" charset="0"/>
              </a:rPr>
              <a:t>Nạo hạch: nạch toàn bộ và đánh giá ít nhất là 12 hạch</a:t>
            </a:r>
            <a:endParaRPr lang="en-US" sz="2200">
              <a:latin typeface="Arial" panose="020B0604020202020204" pitchFamily="34" charset="0"/>
              <a:cs typeface="Arial" panose="020B0604020202020204" pitchFamily="34" charset="0"/>
            </a:endParaRPr>
          </a:p>
          <a:p>
            <a:pPr marL="457200" indent="-457200">
              <a:buFont typeface="+mj-lt"/>
              <a:buAutoNum type="arabicPeriod"/>
            </a:pPr>
            <a:r>
              <a:rPr lang="en-US" sz="2400">
                <a:latin typeface="Arial" panose="020B0604020202020204" pitchFamily="34" charset="0"/>
                <a:cs typeface="Arial" panose="020B0604020202020204" pitchFamily="34" charset="0"/>
              </a:rPr>
              <a:t>Cắt bỏ và tạo hình lại tĩnh mạch (tĩnh mạch cửa và TMMTTT)</a:t>
            </a:r>
          </a:p>
          <a:p>
            <a:pPr marL="457200" indent="-457200">
              <a:buFont typeface="+mj-lt"/>
              <a:buAutoNum type="arabicPeriod"/>
            </a:pPr>
            <a:r>
              <a:rPr lang="en-US" sz="2400">
                <a:latin typeface="Arial" panose="020B0604020202020204" pitchFamily="34" charset="0"/>
                <a:cs typeface="Arial" panose="020B0604020202020204" pitchFamily="34" charset="0"/>
              </a:rPr>
              <a:t>Dẫn lưu giường tuỵ</a:t>
            </a:r>
            <a:endParaRPr lang="en-US" sz="2000">
              <a:latin typeface="Arial" panose="020B0604020202020204" pitchFamily="34" charset="0"/>
              <a:cs typeface="Arial" panose="020B0604020202020204" pitchFamily="34" charset="0"/>
            </a:endParaRPr>
          </a:p>
        </p:txBody>
      </p:sp>
      <p:pic>
        <p:nvPicPr>
          <p:cNvPr id="8" name="Hình ảnh 7">
            <a:extLst>
              <a:ext uri="{FF2B5EF4-FFF2-40B4-BE49-F238E27FC236}">
                <a16:creationId xmlns:a16="http://schemas.microsoft.com/office/drawing/2014/main" id="{F633BE2C-0769-5C35-EB6A-0208E8C856A9}"/>
              </a:ext>
            </a:extLst>
          </p:cNvPr>
          <p:cNvPicPr>
            <a:picLocks noChangeAspect="1"/>
          </p:cNvPicPr>
          <p:nvPr/>
        </p:nvPicPr>
        <p:blipFill>
          <a:blip r:embed="rId3"/>
          <a:stretch>
            <a:fillRect/>
          </a:stretch>
        </p:blipFill>
        <p:spPr>
          <a:xfrm>
            <a:off x="8182754" y="3237902"/>
            <a:ext cx="3151452" cy="2713750"/>
          </a:xfrm>
          <a:prstGeom prst="rect">
            <a:avLst/>
          </a:prstGeom>
        </p:spPr>
      </p:pic>
      <p:sp>
        <p:nvSpPr>
          <p:cNvPr id="2" name="Hộp Văn bản 1">
            <a:extLst>
              <a:ext uri="{FF2B5EF4-FFF2-40B4-BE49-F238E27FC236}">
                <a16:creationId xmlns:a16="http://schemas.microsoft.com/office/drawing/2014/main" id="{A8CFCF2C-DA9B-4953-EDF2-D916EB479954}"/>
              </a:ext>
            </a:extLst>
          </p:cNvPr>
          <p:cNvSpPr txBox="1"/>
          <p:nvPr/>
        </p:nvSpPr>
        <p:spPr>
          <a:xfrm>
            <a:off x="2038894" y="6581001"/>
            <a:ext cx="10153106"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Howard A (2022). Surgical resection of lesions of the head of the pancreas. In: Wenliang C, ed. Uptodate. Waltham, Massachusetts.:Uptodate, 2022 </a:t>
            </a:r>
          </a:p>
        </p:txBody>
      </p:sp>
    </p:spTree>
    <p:extLst>
      <p:ext uri="{BB962C8B-B14F-4D97-AF65-F5344CB8AC3E}">
        <p14:creationId xmlns:p14="http://schemas.microsoft.com/office/powerpoint/2010/main" val="107689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Phẫu thuật cắt khối tá tuỵ</a:t>
            </a:r>
          </a:p>
        </p:txBody>
      </p:sp>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596537" y="533124"/>
            <a:ext cx="3854165" cy="577220"/>
          </a:xfrm>
          <a:noFill/>
          <a:ln>
            <a:solidFill>
              <a:schemeClr val="accent2">
                <a:lumMod val="40000"/>
                <a:lumOff val="60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Nội dung của phẫu thuật</a:t>
            </a:r>
          </a:p>
          <a:p>
            <a:pPr lvl="1"/>
            <a:endParaRPr lang="en-US" sz="2000">
              <a:latin typeface="Arial" panose="020B0604020202020204" pitchFamily="34" charset="0"/>
              <a:cs typeface="Arial" panose="020B0604020202020204" pitchFamily="34" charset="0"/>
            </a:endParaRPr>
          </a:p>
        </p:txBody>
      </p:sp>
      <p:pic>
        <p:nvPicPr>
          <p:cNvPr id="9" name="Picture 9" descr="Diagram&#10;&#10;Description automatically generated">
            <a:extLst>
              <a:ext uri="{FF2B5EF4-FFF2-40B4-BE49-F238E27FC236}">
                <a16:creationId xmlns:a16="http://schemas.microsoft.com/office/drawing/2014/main" id="{0C2956DD-EC55-64F9-4A12-A418A2466789}"/>
              </a:ext>
            </a:extLst>
          </p:cNvPr>
          <p:cNvPicPr>
            <a:picLocks noChangeAspect="1"/>
          </p:cNvPicPr>
          <p:nvPr/>
        </p:nvPicPr>
        <p:blipFill>
          <a:blip r:embed="rId3"/>
          <a:stretch>
            <a:fillRect/>
          </a:stretch>
        </p:blipFill>
        <p:spPr>
          <a:xfrm>
            <a:off x="596537" y="1450969"/>
            <a:ext cx="5091864" cy="3956061"/>
          </a:xfrm>
          <a:prstGeom prst="roundRect">
            <a:avLst/>
          </a:prstGeom>
        </p:spPr>
      </p:pic>
      <p:sp>
        <p:nvSpPr>
          <p:cNvPr id="11" name="TextBox 4">
            <a:extLst>
              <a:ext uri="{FF2B5EF4-FFF2-40B4-BE49-F238E27FC236}">
                <a16:creationId xmlns:a16="http://schemas.microsoft.com/office/drawing/2014/main" id="{28A6ADC7-A278-F377-4D9C-56A1544E0ED4}"/>
              </a:ext>
            </a:extLst>
          </p:cNvPr>
          <p:cNvSpPr txBox="1"/>
          <p:nvPr/>
        </p:nvSpPr>
        <p:spPr>
          <a:xfrm>
            <a:off x="1929637" y="5462179"/>
            <a:ext cx="2425664" cy="646331"/>
          </a:xfrm>
          <a:prstGeom prst="rect">
            <a:avLst/>
          </a:prstGeom>
          <a:noFill/>
          <a:ln>
            <a:solidFill>
              <a:schemeClr val="accent6">
                <a:lumMod val="75000"/>
              </a:schemeClr>
            </a:solidFill>
          </a:ln>
        </p:spPr>
        <p:txBody>
          <a:bodyPr wrap="none" rtlCol="0">
            <a:spAutoFit/>
          </a:bodyPr>
          <a:lstStyle/>
          <a:p>
            <a:pPr defTabSz="914400">
              <a:buClr>
                <a:srgbClr val="000000"/>
              </a:buClr>
              <a:buFont typeface="Arial"/>
              <a:buNone/>
            </a:pPr>
            <a:r>
              <a:rPr lang="en-VN" kern="0">
                <a:solidFill>
                  <a:srgbClr val="000000"/>
                </a:solidFill>
                <a:latin typeface="Arial"/>
                <a:cs typeface="Arial"/>
                <a:sym typeface="Arial"/>
              </a:rPr>
              <a:t>Cắt phần dưới dạ dày</a:t>
            </a:r>
            <a:endParaRPr lang="en-US" kern="0">
              <a:solidFill>
                <a:srgbClr val="000000"/>
              </a:solidFill>
              <a:latin typeface="Arial"/>
              <a:cs typeface="Arial"/>
              <a:sym typeface="Arial"/>
            </a:endParaRPr>
          </a:p>
          <a:p>
            <a:pPr defTabSz="914400">
              <a:buClr>
                <a:srgbClr val="000000"/>
              </a:buClr>
              <a:buFont typeface="Arial"/>
              <a:buNone/>
            </a:pPr>
            <a:r>
              <a:rPr lang="en-US" kern="0">
                <a:solidFill>
                  <a:srgbClr val="000000"/>
                </a:solidFill>
                <a:latin typeface="Arial"/>
                <a:cs typeface="Arial"/>
                <a:sym typeface="Arial"/>
              </a:rPr>
              <a:t>Cắt túi mật</a:t>
            </a:r>
            <a:endParaRPr lang="en-VN" kern="0">
              <a:solidFill>
                <a:srgbClr val="000000"/>
              </a:solidFill>
              <a:latin typeface="Arial"/>
              <a:cs typeface="Arial"/>
              <a:sym typeface="Arial"/>
            </a:endParaRPr>
          </a:p>
        </p:txBody>
      </p:sp>
      <p:pic>
        <p:nvPicPr>
          <p:cNvPr id="14" name="Picture 8" descr="Diagram&#10;&#10;Description automatically generated">
            <a:extLst>
              <a:ext uri="{FF2B5EF4-FFF2-40B4-BE49-F238E27FC236}">
                <a16:creationId xmlns:a16="http://schemas.microsoft.com/office/drawing/2014/main" id="{25201B14-9605-F609-C6EC-D84C59428D29}"/>
              </a:ext>
            </a:extLst>
          </p:cNvPr>
          <p:cNvPicPr>
            <a:picLocks noChangeAspect="1"/>
          </p:cNvPicPr>
          <p:nvPr/>
        </p:nvPicPr>
        <p:blipFill>
          <a:blip r:embed="rId4"/>
          <a:stretch>
            <a:fillRect/>
          </a:stretch>
        </p:blipFill>
        <p:spPr>
          <a:xfrm>
            <a:off x="6503601" y="1450969"/>
            <a:ext cx="5091862" cy="3956061"/>
          </a:xfrm>
          <a:prstGeom prst="roundRect">
            <a:avLst/>
          </a:prstGeom>
        </p:spPr>
      </p:pic>
      <p:sp>
        <p:nvSpPr>
          <p:cNvPr id="15" name="TextBox 10">
            <a:extLst>
              <a:ext uri="{FF2B5EF4-FFF2-40B4-BE49-F238E27FC236}">
                <a16:creationId xmlns:a16="http://schemas.microsoft.com/office/drawing/2014/main" id="{DF3269F4-ACE0-ED33-8DCC-64583EDEB1FB}"/>
              </a:ext>
            </a:extLst>
          </p:cNvPr>
          <p:cNvSpPr txBox="1"/>
          <p:nvPr/>
        </p:nvSpPr>
        <p:spPr>
          <a:xfrm>
            <a:off x="7681208" y="5462179"/>
            <a:ext cx="2736647" cy="369332"/>
          </a:xfrm>
          <a:prstGeom prst="rect">
            <a:avLst/>
          </a:prstGeom>
          <a:noFill/>
          <a:ln>
            <a:solidFill>
              <a:schemeClr val="accent6">
                <a:lumMod val="75000"/>
              </a:schemeClr>
            </a:solidFill>
          </a:ln>
        </p:spPr>
        <p:txBody>
          <a:bodyPr wrap="none" rtlCol="0">
            <a:spAutoFit/>
          </a:bodyPr>
          <a:lstStyle/>
          <a:p>
            <a:pPr defTabSz="914400">
              <a:buClr>
                <a:srgbClr val="000000"/>
              </a:buClr>
              <a:buFont typeface="Arial"/>
              <a:buNone/>
            </a:pPr>
            <a:r>
              <a:rPr lang="en-VN" kern="0">
                <a:solidFill>
                  <a:srgbClr val="000000"/>
                </a:solidFill>
                <a:latin typeface="Arial"/>
                <a:cs typeface="Arial"/>
                <a:sym typeface="Arial"/>
              </a:rPr>
              <a:t>Cắt phần đầu hỗng tràng</a:t>
            </a:r>
          </a:p>
        </p:txBody>
      </p:sp>
      <p:sp>
        <p:nvSpPr>
          <p:cNvPr id="2" name="Hộp Văn bản 1">
            <a:extLst>
              <a:ext uri="{FF2B5EF4-FFF2-40B4-BE49-F238E27FC236}">
                <a16:creationId xmlns:a16="http://schemas.microsoft.com/office/drawing/2014/main" id="{9C61D0AD-B0FD-7EAA-00CA-8CDFF86D5119}"/>
              </a:ext>
            </a:extLst>
          </p:cNvPr>
          <p:cNvSpPr txBox="1"/>
          <p:nvPr/>
        </p:nvSpPr>
        <p:spPr>
          <a:xfrm>
            <a:off x="712271" y="6425288"/>
            <a:ext cx="4860395"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Atlas phẫu thuật tiêu hóa của John L. Cameron, Corinne Sandone.</a:t>
            </a:r>
          </a:p>
        </p:txBody>
      </p:sp>
    </p:spTree>
    <p:extLst>
      <p:ext uri="{BB962C8B-B14F-4D97-AF65-F5344CB8AC3E}">
        <p14:creationId xmlns:p14="http://schemas.microsoft.com/office/powerpoint/2010/main" val="2612985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Phẫu thuật cắt khối tá tuỵ</a:t>
            </a:r>
          </a:p>
        </p:txBody>
      </p:sp>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596537" y="533124"/>
            <a:ext cx="3854165" cy="577220"/>
          </a:xfrm>
          <a:noFill/>
          <a:ln>
            <a:solidFill>
              <a:schemeClr val="accent2">
                <a:lumMod val="40000"/>
                <a:lumOff val="60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Nội dung của phẫu thuật</a:t>
            </a:r>
          </a:p>
          <a:p>
            <a:pPr lvl="1"/>
            <a:endParaRPr lang="en-US" sz="2000">
              <a:latin typeface="Arial" panose="020B0604020202020204" pitchFamily="34" charset="0"/>
              <a:cs typeface="Arial" panose="020B0604020202020204" pitchFamily="34" charset="0"/>
            </a:endParaRPr>
          </a:p>
        </p:txBody>
      </p:sp>
      <p:pic>
        <p:nvPicPr>
          <p:cNvPr id="2" name="Content Placeholder 4" descr="Diagram&#10;&#10;Description automatically generated">
            <a:extLst>
              <a:ext uri="{FF2B5EF4-FFF2-40B4-BE49-F238E27FC236}">
                <a16:creationId xmlns:a16="http://schemas.microsoft.com/office/drawing/2014/main" id="{7BA4080B-73B9-29FA-96FE-E409D81AD47E}"/>
              </a:ext>
            </a:extLst>
          </p:cNvPr>
          <p:cNvPicPr>
            <a:picLocks noChangeAspect="1"/>
          </p:cNvPicPr>
          <p:nvPr/>
        </p:nvPicPr>
        <p:blipFill>
          <a:blip r:embed="rId3"/>
          <a:stretch>
            <a:fillRect/>
          </a:stretch>
        </p:blipFill>
        <p:spPr>
          <a:xfrm>
            <a:off x="437103" y="1349634"/>
            <a:ext cx="5091866" cy="3956061"/>
          </a:xfrm>
          <a:prstGeom prst="roundRect">
            <a:avLst/>
          </a:prstGeom>
        </p:spPr>
      </p:pic>
      <p:sp>
        <p:nvSpPr>
          <p:cNvPr id="3" name="TextBox 3">
            <a:extLst>
              <a:ext uri="{FF2B5EF4-FFF2-40B4-BE49-F238E27FC236}">
                <a16:creationId xmlns:a16="http://schemas.microsoft.com/office/drawing/2014/main" id="{189AF4AB-FCBD-3346-73C4-45CFBDC420DB}"/>
              </a:ext>
            </a:extLst>
          </p:cNvPr>
          <p:cNvSpPr txBox="1"/>
          <p:nvPr/>
        </p:nvSpPr>
        <p:spPr>
          <a:xfrm>
            <a:off x="1456660" y="5360319"/>
            <a:ext cx="2133918" cy="369332"/>
          </a:xfrm>
          <a:prstGeom prst="rect">
            <a:avLst/>
          </a:prstGeom>
          <a:noFill/>
          <a:ln>
            <a:solidFill>
              <a:schemeClr val="accent6">
                <a:lumMod val="75000"/>
              </a:schemeClr>
            </a:solidFill>
          </a:ln>
        </p:spPr>
        <p:txBody>
          <a:bodyPr wrap="none" rtlCol="0">
            <a:spAutoFit/>
          </a:bodyPr>
          <a:lstStyle/>
          <a:p>
            <a:pPr defTabSz="914400">
              <a:buClr>
                <a:srgbClr val="000000"/>
              </a:buClr>
              <a:buFont typeface="Arial"/>
              <a:buNone/>
            </a:pPr>
            <a:r>
              <a:rPr lang="en-VN" kern="0">
                <a:solidFill>
                  <a:srgbClr val="000000"/>
                </a:solidFill>
                <a:latin typeface="Arial"/>
                <a:cs typeface="Arial"/>
                <a:sym typeface="Arial"/>
              </a:rPr>
              <a:t>Cắt ống gan chung</a:t>
            </a:r>
          </a:p>
        </p:txBody>
      </p:sp>
      <p:pic>
        <p:nvPicPr>
          <p:cNvPr id="9" name="Picture 7" descr="Diagram&#10;&#10;Description automatically generated">
            <a:extLst>
              <a:ext uri="{FF2B5EF4-FFF2-40B4-BE49-F238E27FC236}">
                <a16:creationId xmlns:a16="http://schemas.microsoft.com/office/drawing/2014/main" id="{CC3B0D57-43C9-31EF-D8BF-19BBAC409676}"/>
              </a:ext>
            </a:extLst>
          </p:cNvPr>
          <p:cNvPicPr>
            <a:picLocks noChangeAspect="1"/>
          </p:cNvPicPr>
          <p:nvPr/>
        </p:nvPicPr>
        <p:blipFill>
          <a:blip r:embed="rId4"/>
          <a:stretch>
            <a:fillRect/>
          </a:stretch>
        </p:blipFill>
        <p:spPr>
          <a:xfrm>
            <a:off x="6894502" y="1349634"/>
            <a:ext cx="4860395" cy="3956061"/>
          </a:xfrm>
          <a:prstGeom prst="roundRect">
            <a:avLst/>
          </a:prstGeom>
        </p:spPr>
      </p:pic>
      <p:sp>
        <p:nvSpPr>
          <p:cNvPr id="10" name="TextBox 9">
            <a:extLst>
              <a:ext uri="{FF2B5EF4-FFF2-40B4-BE49-F238E27FC236}">
                <a16:creationId xmlns:a16="http://schemas.microsoft.com/office/drawing/2014/main" id="{A7A3DE8A-EA94-17F1-AADE-7DFC1587EC98}"/>
              </a:ext>
            </a:extLst>
          </p:cNvPr>
          <p:cNvSpPr txBox="1"/>
          <p:nvPr/>
        </p:nvSpPr>
        <p:spPr>
          <a:xfrm>
            <a:off x="7438962" y="5360319"/>
            <a:ext cx="3981708" cy="369332"/>
          </a:xfrm>
          <a:prstGeom prst="rect">
            <a:avLst/>
          </a:prstGeom>
          <a:noFill/>
          <a:ln>
            <a:solidFill>
              <a:schemeClr val="accent6">
                <a:lumMod val="75000"/>
              </a:schemeClr>
            </a:solidFill>
          </a:ln>
        </p:spPr>
        <p:txBody>
          <a:bodyPr wrap="square" rtlCol="0">
            <a:spAutoFit/>
          </a:bodyPr>
          <a:lstStyle/>
          <a:p>
            <a:pPr defTabSz="914400">
              <a:buClr>
                <a:srgbClr val="000000"/>
              </a:buClr>
              <a:buFont typeface="Arial"/>
              <a:buNone/>
            </a:pPr>
            <a:r>
              <a:rPr lang="en-VN" kern="0">
                <a:solidFill>
                  <a:srgbClr val="000000"/>
                </a:solidFill>
                <a:latin typeface="Arial"/>
                <a:cs typeface="Arial"/>
                <a:sym typeface="Arial"/>
              </a:rPr>
              <a:t>Cắt tuỵ ngang mức bờ trái TM MTTT</a:t>
            </a:r>
          </a:p>
        </p:txBody>
      </p:sp>
      <p:sp>
        <p:nvSpPr>
          <p:cNvPr id="7" name="Hộp Văn bản 1">
            <a:extLst>
              <a:ext uri="{FF2B5EF4-FFF2-40B4-BE49-F238E27FC236}">
                <a16:creationId xmlns:a16="http://schemas.microsoft.com/office/drawing/2014/main" id="{B5FF1ABA-7D65-2B06-708B-9229F3B2B984}"/>
              </a:ext>
            </a:extLst>
          </p:cNvPr>
          <p:cNvSpPr txBox="1"/>
          <p:nvPr/>
        </p:nvSpPr>
        <p:spPr>
          <a:xfrm>
            <a:off x="712271" y="6425288"/>
            <a:ext cx="4860395"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Atlas phẫu thuật tiêu hóa của John L. Cameron, Corinne Sandone.</a:t>
            </a:r>
          </a:p>
        </p:txBody>
      </p:sp>
    </p:spTree>
    <p:extLst>
      <p:ext uri="{BB962C8B-B14F-4D97-AF65-F5344CB8AC3E}">
        <p14:creationId xmlns:p14="http://schemas.microsoft.com/office/powerpoint/2010/main" val="1306812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Phẫu thuật cắt khối tá tuỵ</a:t>
            </a:r>
          </a:p>
        </p:txBody>
      </p:sp>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596537" y="533124"/>
            <a:ext cx="3854165" cy="577220"/>
          </a:xfrm>
          <a:noFill/>
          <a:ln>
            <a:solidFill>
              <a:schemeClr val="accent2">
                <a:lumMod val="40000"/>
                <a:lumOff val="60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Nội dung của phẫu thuật</a:t>
            </a:r>
          </a:p>
          <a:p>
            <a:pPr lvl="1"/>
            <a:endParaRPr lang="en-US" sz="2000">
              <a:latin typeface="Arial" panose="020B0604020202020204" pitchFamily="34" charset="0"/>
              <a:cs typeface="Arial" panose="020B0604020202020204" pitchFamily="34" charset="0"/>
            </a:endParaRPr>
          </a:p>
        </p:txBody>
      </p:sp>
      <p:pic>
        <p:nvPicPr>
          <p:cNvPr id="2" name="Content Placeholder 4" descr="Diagram&#10;&#10;Description automatically generated">
            <a:extLst>
              <a:ext uri="{FF2B5EF4-FFF2-40B4-BE49-F238E27FC236}">
                <a16:creationId xmlns:a16="http://schemas.microsoft.com/office/drawing/2014/main" id="{3D03178B-7C18-BDFB-9843-980A6138A61B}"/>
              </a:ext>
            </a:extLst>
          </p:cNvPr>
          <p:cNvPicPr>
            <a:picLocks noChangeAspect="1"/>
          </p:cNvPicPr>
          <p:nvPr/>
        </p:nvPicPr>
        <p:blipFill>
          <a:blip r:embed="rId3"/>
          <a:stretch>
            <a:fillRect/>
          </a:stretch>
        </p:blipFill>
        <p:spPr>
          <a:xfrm>
            <a:off x="3275776" y="1352437"/>
            <a:ext cx="6052505" cy="2849966"/>
          </a:xfrm>
          <a:prstGeom prst="roundRect">
            <a:avLst/>
          </a:prstGeom>
          <a:noFill/>
          <a:ln>
            <a:noFill/>
          </a:ln>
        </p:spPr>
      </p:pic>
      <p:pic>
        <p:nvPicPr>
          <p:cNvPr id="3" name="Content Placeholder 4" descr="Diagram&#10;&#10;Description automatically generated">
            <a:extLst>
              <a:ext uri="{FF2B5EF4-FFF2-40B4-BE49-F238E27FC236}">
                <a16:creationId xmlns:a16="http://schemas.microsoft.com/office/drawing/2014/main" id="{728EC3AA-7471-F6C6-F61C-9C94F6281CE6}"/>
              </a:ext>
            </a:extLst>
          </p:cNvPr>
          <p:cNvPicPr>
            <a:picLocks noChangeAspect="1"/>
          </p:cNvPicPr>
          <p:nvPr/>
        </p:nvPicPr>
        <p:blipFill>
          <a:blip r:embed="rId4"/>
          <a:stretch>
            <a:fillRect/>
          </a:stretch>
        </p:blipFill>
        <p:spPr>
          <a:xfrm>
            <a:off x="173750" y="1352437"/>
            <a:ext cx="2962741" cy="5362430"/>
          </a:xfrm>
          <a:prstGeom prst="roundRect">
            <a:avLst/>
          </a:prstGeom>
          <a:noFill/>
          <a:ln>
            <a:noFill/>
          </a:ln>
        </p:spPr>
      </p:pic>
      <p:pic>
        <p:nvPicPr>
          <p:cNvPr id="7" name="Picture 5" descr="Diagram&#10;&#10;Description automatically generated">
            <a:extLst>
              <a:ext uri="{FF2B5EF4-FFF2-40B4-BE49-F238E27FC236}">
                <a16:creationId xmlns:a16="http://schemas.microsoft.com/office/drawing/2014/main" id="{36F9648A-A61F-9CF7-BA15-63FB1F9D9A4A}"/>
              </a:ext>
            </a:extLst>
          </p:cNvPr>
          <p:cNvPicPr>
            <a:picLocks noChangeAspect="1"/>
          </p:cNvPicPr>
          <p:nvPr/>
        </p:nvPicPr>
        <p:blipFill>
          <a:blip r:embed="rId5"/>
          <a:stretch>
            <a:fillRect/>
          </a:stretch>
        </p:blipFill>
        <p:spPr>
          <a:xfrm>
            <a:off x="9467567" y="1352437"/>
            <a:ext cx="2724433" cy="3947150"/>
          </a:xfrm>
          <a:prstGeom prst="roundRect">
            <a:avLst/>
          </a:prstGeom>
        </p:spPr>
      </p:pic>
      <p:sp>
        <p:nvSpPr>
          <p:cNvPr id="8" name="Hộp Văn bản 7">
            <a:extLst>
              <a:ext uri="{FF2B5EF4-FFF2-40B4-BE49-F238E27FC236}">
                <a16:creationId xmlns:a16="http://schemas.microsoft.com/office/drawing/2014/main" id="{7BCA307E-A0B0-F054-EBA5-BEE0DE06B46C}"/>
              </a:ext>
            </a:extLst>
          </p:cNvPr>
          <p:cNvSpPr txBox="1"/>
          <p:nvPr/>
        </p:nvSpPr>
        <p:spPr>
          <a:xfrm>
            <a:off x="4641178" y="4521964"/>
            <a:ext cx="3532437" cy="1200329"/>
          </a:xfrm>
          <a:prstGeom prst="rect">
            <a:avLst/>
          </a:prstGeom>
          <a:noFill/>
          <a:ln>
            <a:solidFill>
              <a:schemeClr val="accent6">
                <a:lumMod val="75000"/>
              </a:schemeClr>
            </a:solidFill>
          </a:ln>
        </p:spPr>
        <p:txBody>
          <a:bodyPr wrap="square" rtlCol="0">
            <a:spAutoFit/>
          </a:bodyPr>
          <a:lstStyle/>
          <a:p>
            <a:r>
              <a:rPr lang="en-US">
                <a:latin typeface="Arial" panose="020B0604020202020204" pitchFamily="34" charset="0"/>
                <a:cs typeface="Arial" panose="020B0604020202020204" pitchFamily="34" charset="0"/>
              </a:rPr>
              <a:t>Tái lập miệng nối: </a:t>
            </a:r>
          </a:p>
          <a:p>
            <a:pPr marL="285750" indent="-285750">
              <a:buFontTx/>
              <a:buChar char="-"/>
            </a:pPr>
            <a:r>
              <a:rPr lang="en-US">
                <a:latin typeface="Arial" panose="020B0604020202020204" pitchFamily="34" charset="0"/>
                <a:cs typeface="Arial" panose="020B0604020202020204" pitchFamily="34" charset="0"/>
              </a:rPr>
              <a:t>Ống gan chung – hỗng tràng</a:t>
            </a:r>
          </a:p>
          <a:p>
            <a:pPr marL="285750" indent="-285750">
              <a:buFontTx/>
              <a:buChar char="-"/>
            </a:pPr>
            <a:r>
              <a:rPr lang="en-US">
                <a:latin typeface="Arial" panose="020B0604020202020204" pitchFamily="34" charset="0"/>
                <a:cs typeface="Arial" panose="020B0604020202020204" pitchFamily="34" charset="0"/>
              </a:rPr>
              <a:t>Tuỵ – hỗng tràng</a:t>
            </a:r>
          </a:p>
          <a:p>
            <a:pPr marL="285750" indent="-285750">
              <a:buFontTx/>
              <a:buChar char="-"/>
            </a:pPr>
            <a:r>
              <a:rPr lang="en-US">
                <a:latin typeface="Arial" panose="020B0604020202020204" pitchFamily="34" charset="0"/>
                <a:cs typeface="Arial" panose="020B0604020202020204" pitchFamily="34" charset="0"/>
              </a:rPr>
              <a:t>Dạ dày – hỗng tràng</a:t>
            </a:r>
          </a:p>
        </p:txBody>
      </p:sp>
      <p:sp>
        <p:nvSpPr>
          <p:cNvPr id="9" name="Hộp Văn bản 1">
            <a:extLst>
              <a:ext uri="{FF2B5EF4-FFF2-40B4-BE49-F238E27FC236}">
                <a16:creationId xmlns:a16="http://schemas.microsoft.com/office/drawing/2014/main" id="{BDA52ED3-EAC1-E44E-A1F0-7DA29885E678}"/>
              </a:ext>
            </a:extLst>
          </p:cNvPr>
          <p:cNvSpPr txBox="1"/>
          <p:nvPr/>
        </p:nvSpPr>
        <p:spPr>
          <a:xfrm>
            <a:off x="7331605" y="6576367"/>
            <a:ext cx="4860395"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Atlas phẫu thuật tiêu hóa của John L. Cameron, Corinne Sandone.</a:t>
            </a:r>
          </a:p>
        </p:txBody>
      </p:sp>
    </p:spTree>
    <p:extLst>
      <p:ext uri="{BB962C8B-B14F-4D97-AF65-F5344CB8AC3E}">
        <p14:creationId xmlns:p14="http://schemas.microsoft.com/office/powerpoint/2010/main" val="39203313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3BF75AC-E7F3-67E5-4BBB-C2B57E2AC2F0}"/>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C0BEA623-2944-F546-8766-6D59674F2F03}"/>
              </a:ext>
            </a:extLst>
          </p:cNvPr>
          <p:cNvSpPr>
            <a:spLocks noGrp="1"/>
          </p:cNvSpPr>
          <p:nvPr>
            <p:ph idx="1"/>
          </p:nvPr>
        </p:nvSpPr>
        <p:spPr/>
        <p:txBody>
          <a:bodyPr/>
          <a:lstStyle/>
          <a:p>
            <a:endParaRPr lang="vi-VN"/>
          </a:p>
        </p:txBody>
      </p:sp>
    </p:spTree>
    <p:extLst>
      <p:ext uri="{BB962C8B-B14F-4D97-AF65-F5344CB8AC3E}">
        <p14:creationId xmlns:p14="http://schemas.microsoft.com/office/powerpoint/2010/main" val="672611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Triệu chứng thực thể</a:t>
            </a:r>
          </a:p>
        </p:txBody>
      </p:sp>
      <p:sp>
        <p:nvSpPr>
          <p:cNvPr id="3" name="Chỗ dành sẵn cho Nội dung 2">
            <a:extLst>
              <a:ext uri="{FF2B5EF4-FFF2-40B4-BE49-F238E27FC236}">
                <a16:creationId xmlns:a16="http://schemas.microsoft.com/office/drawing/2014/main" id="{C106F18F-3C60-736E-0CD6-859DBAF99D23}"/>
              </a:ext>
            </a:extLst>
          </p:cNvPr>
          <p:cNvSpPr>
            <a:spLocks noGrp="1"/>
          </p:cNvSpPr>
          <p:nvPr>
            <p:ph idx="1"/>
          </p:nvPr>
        </p:nvSpPr>
        <p:spPr>
          <a:xfrm>
            <a:off x="406041" y="1039430"/>
            <a:ext cx="11379917" cy="4779139"/>
          </a:xfrm>
          <a:ln>
            <a:solidFill>
              <a:schemeClr val="accent2">
                <a:lumMod val="60000"/>
                <a:lumOff val="40000"/>
              </a:schemeClr>
            </a:solidFill>
          </a:ln>
        </p:spPr>
        <p:txBody>
          <a:bodyPr vert="horz" lIns="91440" tIns="45720" rIns="91440" bIns="45720" rtlCol="0" anchor="t">
            <a:normAutofit/>
          </a:bodyPr>
          <a:lstStyle/>
          <a:p>
            <a:r>
              <a:rPr lang="en-US" sz="2400">
                <a:latin typeface="Arial"/>
                <a:cs typeface="Arial"/>
              </a:rPr>
              <a:t>Da </a:t>
            </a:r>
            <a:r>
              <a:rPr lang="en-US" sz="2400" err="1">
                <a:latin typeface="Arial"/>
                <a:cs typeface="Arial"/>
              </a:rPr>
              <a:t>niêm</a:t>
            </a:r>
            <a:r>
              <a:rPr lang="en-US" sz="2400">
                <a:latin typeface="Arial"/>
                <a:cs typeface="Arial"/>
              </a:rPr>
              <a:t> </a:t>
            </a:r>
            <a:r>
              <a:rPr lang="en-US" sz="2400" err="1">
                <a:latin typeface="Arial"/>
                <a:cs typeface="Arial"/>
              </a:rPr>
              <a:t>vàng</a:t>
            </a:r>
            <a:r>
              <a:rPr lang="en-US" sz="2400">
                <a:latin typeface="Arial"/>
                <a:cs typeface="Arial"/>
              </a:rPr>
              <a:t>, </a:t>
            </a:r>
            <a:r>
              <a:rPr lang="en-US" sz="2400" err="1">
                <a:latin typeface="Arial"/>
                <a:cs typeface="Arial"/>
              </a:rPr>
              <a:t>vết</a:t>
            </a:r>
            <a:r>
              <a:rPr lang="en-US" sz="2400">
                <a:latin typeface="Arial"/>
                <a:cs typeface="Arial"/>
              </a:rPr>
              <a:t> </a:t>
            </a:r>
            <a:r>
              <a:rPr lang="en-US" sz="2400" err="1">
                <a:latin typeface="Arial"/>
                <a:cs typeface="Arial"/>
              </a:rPr>
              <a:t>cào</a:t>
            </a:r>
            <a:r>
              <a:rPr lang="en-US" sz="2400">
                <a:latin typeface="Arial"/>
                <a:cs typeface="Arial"/>
              </a:rPr>
              <a:t> </a:t>
            </a:r>
            <a:r>
              <a:rPr lang="en-US" sz="2400" err="1">
                <a:latin typeface="Arial"/>
                <a:cs typeface="Arial"/>
              </a:rPr>
              <a:t>gãi</a:t>
            </a:r>
          </a:p>
          <a:p>
            <a:r>
              <a:rPr lang="en-US" sz="2400" err="1">
                <a:latin typeface="Arial"/>
                <a:cs typeface="Arial"/>
              </a:rPr>
              <a:t>Túi</a:t>
            </a:r>
            <a:r>
              <a:rPr lang="en-US" sz="2400">
                <a:latin typeface="Arial"/>
                <a:cs typeface="Arial"/>
              </a:rPr>
              <a:t> </a:t>
            </a:r>
            <a:r>
              <a:rPr lang="en-US" sz="2400" err="1">
                <a:latin typeface="Arial"/>
                <a:cs typeface="Arial"/>
              </a:rPr>
              <a:t>mật</a:t>
            </a:r>
            <a:r>
              <a:rPr lang="en-US" sz="2400">
                <a:latin typeface="Arial"/>
                <a:cs typeface="Arial"/>
              </a:rPr>
              <a:t> to</a:t>
            </a:r>
          </a:p>
          <a:p>
            <a:r>
              <a:rPr lang="en-US" sz="2400" err="1">
                <a:latin typeface="Arial"/>
                <a:cs typeface="Arial"/>
              </a:rPr>
              <a:t>Sờ</a:t>
            </a:r>
            <a:r>
              <a:rPr lang="en-US" sz="2400">
                <a:latin typeface="Arial"/>
                <a:cs typeface="Arial"/>
              </a:rPr>
              <a:t> </a:t>
            </a:r>
            <a:r>
              <a:rPr lang="en-US" sz="2400" err="1">
                <a:latin typeface="Arial"/>
                <a:cs typeface="Arial"/>
              </a:rPr>
              <a:t>được</a:t>
            </a:r>
            <a:r>
              <a:rPr lang="en-US" sz="2400">
                <a:latin typeface="Arial"/>
                <a:cs typeface="Arial"/>
              </a:rPr>
              <a:t> </a:t>
            </a:r>
            <a:r>
              <a:rPr lang="en-US" sz="2400" err="1">
                <a:latin typeface="Arial"/>
                <a:cs typeface="Arial"/>
              </a:rPr>
              <a:t>nốt</a:t>
            </a:r>
            <a:r>
              <a:rPr lang="en-US" sz="2400">
                <a:latin typeface="Arial"/>
                <a:cs typeface="Arial"/>
              </a:rPr>
              <a:t> ở </a:t>
            </a:r>
            <a:r>
              <a:rPr lang="en-US" sz="2400" err="1">
                <a:latin typeface="Arial"/>
                <a:cs typeface="Arial"/>
              </a:rPr>
              <a:t>gan</a:t>
            </a:r>
            <a:endParaRPr lang="en-US" sz="2400">
              <a:latin typeface="Arial"/>
              <a:cs typeface="Arial"/>
            </a:endParaRPr>
          </a:p>
          <a:p>
            <a:r>
              <a:rPr lang="en-US" sz="2400" err="1">
                <a:solidFill>
                  <a:schemeClr val="tx1"/>
                </a:solidFill>
                <a:latin typeface="Arial"/>
                <a:cs typeface="Arial"/>
              </a:rPr>
              <a:t>Mảng</a:t>
            </a:r>
            <a:r>
              <a:rPr lang="en-US" sz="2400">
                <a:solidFill>
                  <a:schemeClr val="tx1"/>
                </a:solidFill>
                <a:latin typeface="Arial"/>
                <a:cs typeface="Arial"/>
              </a:rPr>
              <a:t> Blumer</a:t>
            </a:r>
          </a:p>
          <a:p>
            <a:r>
              <a:rPr lang="en-US" sz="2400" err="1">
                <a:latin typeface="Arial"/>
                <a:cs typeface="Arial"/>
              </a:rPr>
              <a:t>Hạch</a:t>
            </a:r>
            <a:r>
              <a:rPr lang="en-US" sz="2400">
                <a:latin typeface="Arial"/>
                <a:cs typeface="Arial"/>
              </a:rPr>
              <a:t> </a:t>
            </a:r>
            <a:r>
              <a:rPr lang="en-US" sz="2400" err="1">
                <a:latin typeface="Arial"/>
                <a:cs typeface="Arial"/>
              </a:rPr>
              <a:t>thượng</a:t>
            </a:r>
            <a:r>
              <a:rPr lang="en-US" sz="2400">
                <a:latin typeface="Arial"/>
                <a:cs typeface="Arial"/>
              </a:rPr>
              <a:t> </a:t>
            </a:r>
            <a:r>
              <a:rPr lang="en-US" sz="2400" err="1">
                <a:latin typeface="Arial"/>
                <a:cs typeface="Arial"/>
              </a:rPr>
              <a:t>đòn</a:t>
            </a:r>
            <a:r>
              <a:rPr lang="en-US" sz="2400">
                <a:latin typeface="Arial"/>
                <a:cs typeface="Arial"/>
              </a:rPr>
              <a:t> (Virchow), </a:t>
            </a:r>
            <a:r>
              <a:rPr lang="en-US" sz="2400" err="1">
                <a:latin typeface="Arial"/>
                <a:cs typeface="Arial"/>
              </a:rPr>
              <a:t>nốt</a:t>
            </a:r>
            <a:r>
              <a:rPr lang="en-US" sz="2400">
                <a:latin typeface="Arial"/>
                <a:cs typeface="Arial"/>
              </a:rPr>
              <a:t> di </a:t>
            </a:r>
            <a:r>
              <a:rPr lang="en-US" sz="2400" err="1">
                <a:latin typeface="Arial"/>
                <a:cs typeface="Arial"/>
              </a:rPr>
              <a:t>căn</a:t>
            </a:r>
            <a:r>
              <a:rPr lang="en-US" sz="2400">
                <a:latin typeface="Arial"/>
                <a:cs typeface="Arial"/>
              </a:rPr>
              <a:t> </a:t>
            </a:r>
            <a:r>
              <a:rPr lang="en-US" sz="2400" err="1">
                <a:latin typeface="Arial"/>
                <a:cs typeface="Arial"/>
              </a:rPr>
              <a:t>vùng</a:t>
            </a:r>
            <a:r>
              <a:rPr lang="en-US" sz="2400">
                <a:latin typeface="Arial"/>
                <a:cs typeface="Arial"/>
              </a:rPr>
              <a:t> </a:t>
            </a:r>
            <a:r>
              <a:rPr lang="en-US" sz="2400" err="1">
                <a:latin typeface="Arial"/>
                <a:cs typeface="Arial"/>
              </a:rPr>
              <a:t>quanh</a:t>
            </a:r>
            <a:r>
              <a:rPr lang="en-US" sz="2400">
                <a:latin typeface="Arial"/>
                <a:cs typeface="Arial"/>
              </a:rPr>
              <a:t> </a:t>
            </a:r>
            <a:r>
              <a:rPr lang="en-US" sz="2400" err="1">
                <a:latin typeface="Arial"/>
                <a:cs typeface="Arial"/>
              </a:rPr>
              <a:t>rốn</a:t>
            </a:r>
            <a:r>
              <a:rPr lang="en-US" sz="2400">
                <a:latin typeface="Arial"/>
                <a:cs typeface="Arial"/>
              </a:rPr>
              <a:t> (sister Mary Joseph)</a:t>
            </a:r>
          </a:p>
          <a:p>
            <a:r>
              <a:rPr lang="en-US" sz="2400" err="1">
                <a:latin typeface="Arial"/>
                <a:cs typeface="Arial"/>
              </a:rPr>
              <a:t>Tổng</a:t>
            </a:r>
            <a:r>
              <a:rPr lang="en-US" sz="2400">
                <a:latin typeface="Arial"/>
                <a:cs typeface="Arial"/>
              </a:rPr>
              <a:t> </a:t>
            </a:r>
            <a:r>
              <a:rPr lang="en-US" sz="2400" err="1">
                <a:latin typeface="Arial"/>
                <a:cs typeface="Arial"/>
              </a:rPr>
              <a:t>trạng</a:t>
            </a:r>
            <a:endParaRPr lang="en-US" sz="2400">
              <a:latin typeface="Arial"/>
              <a:cs typeface="Arial"/>
            </a:endParaRPr>
          </a:p>
          <a:p>
            <a:pPr lvl="1">
              <a:buFont typeface="Courier New" panose="02070309020205020404" pitchFamily="49" charset="0"/>
              <a:buChar char="o"/>
            </a:pPr>
            <a:r>
              <a:rPr lang="en-US" sz="2400" err="1">
                <a:latin typeface="Arial"/>
                <a:cs typeface="Arial"/>
              </a:rPr>
              <a:t>Sụt</a:t>
            </a:r>
            <a:r>
              <a:rPr lang="en-US" sz="2400">
                <a:latin typeface="Arial"/>
                <a:cs typeface="Arial"/>
              </a:rPr>
              <a:t> </a:t>
            </a:r>
            <a:r>
              <a:rPr lang="en-US" sz="2400" err="1">
                <a:latin typeface="Arial"/>
                <a:cs typeface="Arial"/>
              </a:rPr>
              <a:t>cân</a:t>
            </a:r>
            <a:endParaRPr lang="en-US" sz="2400">
              <a:latin typeface="Arial"/>
              <a:cs typeface="Arial"/>
            </a:endParaRPr>
          </a:p>
          <a:p>
            <a:pPr lvl="1">
              <a:buFont typeface="Courier New" panose="02070309020205020404" pitchFamily="49" charset="0"/>
              <a:buChar char="o"/>
            </a:pPr>
            <a:r>
              <a:rPr lang="en-US" sz="2400" err="1">
                <a:latin typeface="Arial"/>
                <a:cs typeface="Arial"/>
              </a:rPr>
              <a:t>Tình</a:t>
            </a:r>
            <a:r>
              <a:rPr lang="en-US" sz="2400">
                <a:latin typeface="Arial"/>
                <a:cs typeface="Arial"/>
              </a:rPr>
              <a:t> </a:t>
            </a:r>
            <a:r>
              <a:rPr lang="en-US" sz="2400" err="1">
                <a:latin typeface="Arial"/>
                <a:cs typeface="Arial"/>
              </a:rPr>
              <a:t>trạng</a:t>
            </a:r>
            <a:r>
              <a:rPr lang="en-US" sz="2400">
                <a:latin typeface="Arial"/>
                <a:cs typeface="Arial"/>
              </a:rPr>
              <a:t> </a:t>
            </a:r>
            <a:r>
              <a:rPr lang="en-US" sz="2400" err="1">
                <a:latin typeface="Arial"/>
                <a:cs typeface="Arial"/>
              </a:rPr>
              <a:t>dinh</a:t>
            </a:r>
            <a:r>
              <a:rPr lang="en-US" sz="2400">
                <a:latin typeface="Arial"/>
                <a:cs typeface="Arial"/>
              </a:rPr>
              <a:t> </a:t>
            </a:r>
            <a:r>
              <a:rPr lang="en-US" sz="2400" err="1">
                <a:latin typeface="Arial"/>
                <a:cs typeface="Arial"/>
              </a:rPr>
              <a:t>dưỡng</a:t>
            </a:r>
            <a:r>
              <a:rPr lang="en-US" sz="2400">
                <a:latin typeface="Arial"/>
                <a:cs typeface="Arial"/>
              </a:rPr>
              <a:t> PG-SGA</a:t>
            </a:r>
          </a:p>
        </p:txBody>
      </p:sp>
    </p:spTree>
    <p:extLst>
      <p:ext uri="{BB962C8B-B14F-4D97-AF65-F5344CB8AC3E}">
        <p14:creationId xmlns:p14="http://schemas.microsoft.com/office/powerpoint/2010/main" val="23100856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Phẫu thuật cắt khối tá tuỵ</a:t>
            </a:r>
          </a:p>
        </p:txBody>
      </p:sp>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596537" y="533124"/>
            <a:ext cx="3854165" cy="577220"/>
          </a:xfrm>
          <a:noFill/>
          <a:ln>
            <a:solidFill>
              <a:schemeClr val="accent2">
                <a:lumMod val="40000"/>
                <a:lumOff val="60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Nội dung của phẫu thuật</a:t>
            </a:r>
          </a:p>
          <a:p>
            <a:pPr lvl="1"/>
            <a:endParaRPr lang="en-US" sz="2000">
              <a:latin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7BCA307E-A0B0-F054-EBA5-BEE0DE06B46C}"/>
              </a:ext>
            </a:extLst>
          </p:cNvPr>
          <p:cNvSpPr txBox="1"/>
          <p:nvPr/>
        </p:nvSpPr>
        <p:spPr>
          <a:xfrm>
            <a:off x="7931585" y="4484642"/>
            <a:ext cx="1766218" cy="369332"/>
          </a:xfrm>
          <a:prstGeom prst="rect">
            <a:avLst/>
          </a:prstGeom>
          <a:noFill/>
          <a:ln>
            <a:solidFill>
              <a:schemeClr val="accent6">
                <a:lumMod val="75000"/>
              </a:schemeClr>
            </a:solidFill>
          </a:ln>
        </p:spPr>
        <p:txBody>
          <a:bodyPr wrap="square" rtlCol="0">
            <a:spAutoFit/>
          </a:bodyPr>
          <a:lstStyle/>
          <a:p>
            <a:r>
              <a:rPr lang="en-US">
                <a:latin typeface="Arial" panose="020B0604020202020204" pitchFamily="34" charset="0"/>
                <a:cs typeface="Arial" panose="020B0604020202020204" pitchFamily="34" charset="0"/>
              </a:rPr>
              <a:t>Bảo tồn môn vị </a:t>
            </a:r>
          </a:p>
        </p:txBody>
      </p:sp>
      <p:pic>
        <p:nvPicPr>
          <p:cNvPr id="10" name="Picture 6" descr="Diagram&#10;&#10;Description automatically generated">
            <a:extLst>
              <a:ext uri="{FF2B5EF4-FFF2-40B4-BE49-F238E27FC236}">
                <a16:creationId xmlns:a16="http://schemas.microsoft.com/office/drawing/2014/main" id="{D559693F-67FD-67A4-55FC-417F2364429D}"/>
              </a:ext>
            </a:extLst>
          </p:cNvPr>
          <p:cNvPicPr>
            <a:picLocks noChangeAspect="1"/>
          </p:cNvPicPr>
          <p:nvPr/>
        </p:nvPicPr>
        <p:blipFill>
          <a:blip r:embed="rId3"/>
          <a:stretch>
            <a:fillRect/>
          </a:stretch>
        </p:blipFill>
        <p:spPr>
          <a:xfrm>
            <a:off x="6295429" y="1151773"/>
            <a:ext cx="5038531" cy="3227122"/>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5CDBC5F4-B8F4-86EB-8787-E626AAAF9A9A}"/>
              </a:ext>
            </a:extLst>
          </p:cNvPr>
          <p:cNvPicPr>
            <a:picLocks noChangeAspect="1"/>
          </p:cNvPicPr>
          <p:nvPr/>
        </p:nvPicPr>
        <p:blipFill>
          <a:blip r:embed="rId4"/>
          <a:stretch>
            <a:fillRect/>
          </a:stretch>
        </p:blipFill>
        <p:spPr>
          <a:xfrm>
            <a:off x="858040" y="1210757"/>
            <a:ext cx="3657597" cy="4314246"/>
          </a:xfrm>
          <a:prstGeom prst="rect">
            <a:avLst/>
          </a:prstGeom>
        </p:spPr>
      </p:pic>
      <p:sp>
        <p:nvSpPr>
          <p:cNvPr id="12" name="Hộp Văn bản 11">
            <a:extLst>
              <a:ext uri="{FF2B5EF4-FFF2-40B4-BE49-F238E27FC236}">
                <a16:creationId xmlns:a16="http://schemas.microsoft.com/office/drawing/2014/main" id="{4E8E1A68-719F-464D-ABCA-125E276FF49D}"/>
              </a:ext>
            </a:extLst>
          </p:cNvPr>
          <p:cNvSpPr txBox="1"/>
          <p:nvPr/>
        </p:nvSpPr>
        <p:spPr>
          <a:xfrm>
            <a:off x="1640510" y="5620580"/>
            <a:ext cx="1766218" cy="369332"/>
          </a:xfrm>
          <a:prstGeom prst="rect">
            <a:avLst/>
          </a:prstGeom>
          <a:noFill/>
          <a:ln>
            <a:solidFill>
              <a:schemeClr val="accent6">
                <a:lumMod val="75000"/>
              </a:schemeClr>
            </a:solidFill>
          </a:ln>
        </p:spPr>
        <p:txBody>
          <a:bodyPr wrap="square" rtlCol="0">
            <a:spAutoFit/>
          </a:bodyPr>
          <a:lstStyle/>
          <a:p>
            <a:r>
              <a:rPr lang="en-US">
                <a:latin typeface="Arial" panose="020B0604020202020204" pitchFamily="34" charset="0"/>
                <a:cs typeface="Arial" panose="020B0604020202020204" pitchFamily="34" charset="0"/>
              </a:rPr>
              <a:t>Cắt bỏ môn vị</a:t>
            </a:r>
          </a:p>
        </p:txBody>
      </p:sp>
      <p:sp>
        <p:nvSpPr>
          <p:cNvPr id="2" name="Hộp Văn bản 1">
            <a:extLst>
              <a:ext uri="{FF2B5EF4-FFF2-40B4-BE49-F238E27FC236}">
                <a16:creationId xmlns:a16="http://schemas.microsoft.com/office/drawing/2014/main" id="{B7A60C0A-1522-AF16-7480-CDED8AAC92E4}"/>
              </a:ext>
            </a:extLst>
          </p:cNvPr>
          <p:cNvSpPr txBox="1"/>
          <p:nvPr/>
        </p:nvSpPr>
        <p:spPr>
          <a:xfrm>
            <a:off x="2016619" y="6581001"/>
            <a:ext cx="10175381"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Howard A (2022). Surgical resection of lesions of the head of the pancreas. In: Wenliang C, ed. Uptodate. Waltham, Massachusetts.:Uptodate, 2022 </a:t>
            </a:r>
          </a:p>
        </p:txBody>
      </p:sp>
    </p:spTree>
    <p:extLst>
      <p:ext uri="{BB962C8B-B14F-4D97-AF65-F5344CB8AC3E}">
        <p14:creationId xmlns:p14="http://schemas.microsoft.com/office/powerpoint/2010/main" val="3121462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Phẫu thuật cắt khối tá tuỵ</a:t>
            </a:r>
          </a:p>
        </p:txBody>
      </p:sp>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448574" y="551783"/>
            <a:ext cx="11294851" cy="5895670"/>
          </a:xfrm>
          <a:solidFill>
            <a:schemeClr val="accent1">
              <a:lumMod val="40000"/>
              <a:lumOff val="60000"/>
            </a:schemeClr>
          </a:solidFill>
          <a:ln>
            <a:solidFill>
              <a:schemeClr val="accent2">
                <a:lumMod val="40000"/>
                <a:lumOff val="60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Lựa chọn phương thức phẫu thuật</a:t>
            </a:r>
          </a:p>
          <a:p>
            <a:pPr marL="457200" indent="-457200">
              <a:buFont typeface="+mj-lt"/>
              <a:buAutoNum type="arabicPeriod"/>
            </a:pPr>
            <a:r>
              <a:rPr lang="en-US" sz="2400">
                <a:latin typeface="Arial" panose="020B0604020202020204" pitchFamily="34" charset="0"/>
                <a:cs typeface="Arial" panose="020B0604020202020204" pitchFamily="34" charset="0"/>
              </a:rPr>
              <a:t>Mổ mở </a:t>
            </a:r>
          </a:p>
          <a:p>
            <a:pPr marL="457200" indent="-457200">
              <a:buFont typeface="+mj-lt"/>
              <a:buAutoNum type="arabicPeriod"/>
            </a:pPr>
            <a:r>
              <a:rPr lang="en-US" sz="2400">
                <a:latin typeface="Arial" panose="020B0604020202020204" pitchFamily="34" charset="0"/>
                <a:cs typeface="Arial" panose="020B0604020202020204" pitchFamily="34" charset="0"/>
              </a:rPr>
              <a:t>Mổ nội soi</a:t>
            </a:r>
          </a:p>
          <a:p>
            <a:pPr lvl="1"/>
            <a:r>
              <a:rPr lang="en-US" sz="2200">
                <a:latin typeface="Arial" panose="020B0604020202020204" pitchFamily="34" charset="0"/>
                <a:cs typeface="Arial" panose="020B0604020202020204" pitchFamily="34" charset="0"/>
              </a:rPr>
              <a:t>Đủ tiêu chuẩn phẫu thuật cắt khối tá tuỵ</a:t>
            </a:r>
          </a:p>
          <a:p>
            <a:pPr lvl="1"/>
            <a:r>
              <a:rPr lang="en-US" sz="2200">
                <a:latin typeface="Arial" panose="020B0604020202020204" pitchFamily="34" charset="0"/>
                <a:cs typeface="Arial" panose="020B0604020202020204" pitchFamily="34" charset="0"/>
              </a:rPr>
              <a:t>U không xâm lấn mạch máu </a:t>
            </a:r>
          </a:p>
          <a:p>
            <a:pPr lvl="1"/>
            <a:r>
              <a:rPr lang="en-US" sz="2200">
                <a:latin typeface="Arial" panose="020B0604020202020204" pitchFamily="34" charset="0"/>
                <a:cs typeface="Arial" panose="020B0604020202020204" pitchFamily="34" charset="0"/>
              </a:rPr>
              <a:t>BN không có nguy cơ cao phẫu thuật</a:t>
            </a:r>
          </a:p>
          <a:p>
            <a:pPr marL="457200" indent="-457200">
              <a:buFont typeface="+mj-lt"/>
              <a:buAutoNum type="arabicPeriod"/>
            </a:pPr>
            <a:r>
              <a:rPr lang="en-US" sz="2400">
                <a:latin typeface="Arial" panose="020B0604020202020204" pitchFamily="34" charset="0"/>
                <a:cs typeface="Arial" panose="020B0604020202020204" pitchFamily="34" charset="0"/>
              </a:rPr>
              <a:t>Mổ robot </a:t>
            </a:r>
            <a:endParaRPr lang="vi-VN" sz="2200">
              <a:latin typeface="Arial" panose="020B0604020202020204" pitchFamily="34" charset="0"/>
              <a:cs typeface="Arial" panose="020B0604020202020204" pitchFamily="34" charset="0"/>
            </a:endParaRPr>
          </a:p>
          <a:p>
            <a:pPr lvl="1"/>
            <a:endParaRPr lang="en-US" sz="2000">
              <a:latin typeface="Arial" panose="020B0604020202020204" pitchFamily="34" charset="0"/>
              <a:cs typeface="Arial" panose="020B0604020202020204" pitchFamily="34" charset="0"/>
            </a:endParaRPr>
          </a:p>
        </p:txBody>
      </p:sp>
      <p:pic>
        <p:nvPicPr>
          <p:cNvPr id="3" name="Hình ảnh 2">
            <a:extLst>
              <a:ext uri="{FF2B5EF4-FFF2-40B4-BE49-F238E27FC236}">
                <a16:creationId xmlns:a16="http://schemas.microsoft.com/office/drawing/2014/main" id="{5DA6A296-6B25-F98B-9EE6-E01AF66AE30F}"/>
              </a:ext>
            </a:extLst>
          </p:cNvPr>
          <p:cNvPicPr>
            <a:picLocks noChangeAspect="1"/>
          </p:cNvPicPr>
          <p:nvPr/>
        </p:nvPicPr>
        <p:blipFill>
          <a:blip r:embed="rId3"/>
          <a:stretch>
            <a:fillRect/>
          </a:stretch>
        </p:blipFill>
        <p:spPr>
          <a:xfrm>
            <a:off x="4965312" y="3736208"/>
            <a:ext cx="6778113" cy="2711245"/>
          </a:xfrm>
          <a:prstGeom prst="rect">
            <a:avLst/>
          </a:prstGeom>
        </p:spPr>
      </p:pic>
    </p:spTree>
    <p:extLst>
      <p:ext uri="{BB962C8B-B14F-4D97-AF65-F5344CB8AC3E}">
        <p14:creationId xmlns:p14="http://schemas.microsoft.com/office/powerpoint/2010/main" val="4150680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Phẫu thuật cắt khối tá tuỵ</a:t>
            </a:r>
          </a:p>
        </p:txBody>
      </p:sp>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564688" y="571500"/>
            <a:ext cx="11294851" cy="5728520"/>
          </a:xfrm>
          <a:solidFill>
            <a:schemeClr val="accent1">
              <a:lumMod val="40000"/>
              <a:lumOff val="60000"/>
            </a:schemeClr>
          </a:solidFill>
          <a:ln>
            <a:solidFill>
              <a:schemeClr val="accent2">
                <a:lumMod val="40000"/>
                <a:lumOff val="60000"/>
              </a:schemeClr>
            </a:solidFill>
          </a:ln>
        </p:spPr>
        <p:txBody>
          <a:bodyPr>
            <a:normAutofit/>
          </a:bodyPr>
          <a:lstStyle/>
          <a:p>
            <a:pPr marL="0" indent="0">
              <a:buNone/>
            </a:pPr>
            <a:r>
              <a:rPr lang="en-US" sz="2400" b="1" u="sng">
                <a:latin typeface="Arial" panose="020B0604020202020204" pitchFamily="34" charset="0"/>
                <a:cs typeface="Arial" panose="020B0604020202020204" pitchFamily="34" charset="0"/>
              </a:rPr>
              <a:t>Lựa chọn phương thức phẫu thuật</a:t>
            </a:r>
          </a:p>
        </p:txBody>
      </p:sp>
      <p:grpSp>
        <p:nvGrpSpPr>
          <p:cNvPr id="26" name="Nhóm 25">
            <a:extLst>
              <a:ext uri="{FF2B5EF4-FFF2-40B4-BE49-F238E27FC236}">
                <a16:creationId xmlns:a16="http://schemas.microsoft.com/office/drawing/2014/main" id="{CB3AD0D3-CE77-C760-F1D9-7DB7456CFFFF}"/>
              </a:ext>
            </a:extLst>
          </p:cNvPr>
          <p:cNvGrpSpPr/>
          <p:nvPr/>
        </p:nvGrpSpPr>
        <p:grpSpPr>
          <a:xfrm>
            <a:off x="1016055" y="1671121"/>
            <a:ext cx="10004834" cy="3515758"/>
            <a:chOff x="710275" y="1307731"/>
            <a:chExt cx="7293553" cy="3085105"/>
          </a:xfrm>
        </p:grpSpPr>
        <p:sp>
          <p:nvSpPr>
            <p:cNvPr id="27" name="Google Shape;253;p19">
              <a:extLst>
                <a:ext uri="{FF2B5EF4-FFF2-40B4-BE49-F238E27FC236}">
                  <a16:creationId xmlns:a16="http://schemas.microsoft.com/office/drawing/2014/main" id="{9EE26EEF-8578-2432-B054-69C8174447D8}"/>
                </a:ext>
              </a:extLst>
            </p:cNvPr>
            <p:cNvSpPr/>
            <p:nvPr/>
          </p:nvSpPr>
          <p:spPr>
            <a:xfrm rot="16200000">
              <a:off x="5294952" y="547600"/>
              <a:ext cx="847200" cy="4570552"/>
            </a:xfrm>
            <a:prstGeom prst="round2SameRect">
              <a:avLst>
                <a:gd name="adj1" fmla="val 50000"/>
                <a:gd name="adj2" fmla="val 0"/>
              </a:avLst>
            </a:prstGeom>
            <a:solidFill>
              <a:srgbClr val="FF83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57;p19">
              <a:extLst>
                <a:ext uri="{FF2B5EF4-FFF2-40B4-BE49-F238E27FC236}">
                  <a16:creationId xmlns:a16="http://schemas.microsoft.com/office/drawing/2014/main" id="{26CA94AF-2CD2-8541-0A6C-2948F49984D3}"/>
                </a:ext>
              </a:extLst>
            </p:cNvPr>
            <p:cNvSpPr/>
            <p:nvPr/>
          </p:nvSpPr>
          <p:spPr>
            <a:xfrm rot="16200000">
              <a:off x="5294953" y="1683960"/>
              <a:ext cx="847200" cy="4570551"/>
            </a:xfrm>
            <a:prstGeom prst="round2SameRect">
              <a:avLst>
                <a:gd name="adj1" fmla="val 50000"/>
                <a:gd name="adj2" fmla="val 0"/>
              </a:avLst>
            </a:prstGeom>
            <a:solidFill>
              <a:srgbClr val="FFD38C">
                <a:lumMod val="40000"/>
                <a:lumOff val="60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61;p19">
              <a:extLst>
                <a:ext uri="{FF2B5EF4-FFF2-40B4-BE49-F238E27FC236}">
                  <a16:creationId xmlns:a16="http://schemas.microsoft.com/office/drawing/2014/main" id="{6FD8DD57-2CA4-75B6-ED75-BC80A1FBAB95}"/>
                </a:ext>
              </a:extLst>
            </p:cNvPr>
            <p:cNvSpPr/>
            <p:nvPr/>
          </p:nvSpPr>
          <p:spPr>
            <a:xfrm rot="16200000">
              <a:off x="5292208" y="-556687"/>
              <a:ext cx="847200" cy="4576035"/>
            </a:xfrm>
            <a:prstGeom prst="round2SameRect">
              <a:avLst>
                <a:gd name="adj1" fmla="val 50000"/>
                <a:gd name="adj2" fmla="val 0"/>
              </a:avLst>
            </a:prstGeom>
            <a:solidFill>
              <a:srgbClr val="8755D0">
                <a:lumMod val="60000"/>
                <a:lumOff val="40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0" name="Google Shape;280;p19">
              <a:extLst>
                <a:ext uri="{FF2B5EF4-FFF2-40B4-BE49-F238E27FC236}">
                  <a16:creationId xmlns:a16="http://schemas.microsoft.com/office/drawing/2014/main" id="{9AE2CEEC-1D81-96D8-6879-7F88CF690F52}"/>
                </a:ext>
              </a:extLst>
            </p:cNvPr>
            <p:cNvGrpSpPr/>
            <p:nvPr/>
          </p:nvGrpSpPr>
          <p:grpSpPr>
            <a:xfrm>
              <a:off x="710275" y="1696445"/>
              <a:ext cx="2460575" cy="2272942"/>
              <a:chOff x="710275" y="1696445"/>
              <a:chExt cx="2460575" cy="2272942"/>
            </a:xfrm>
          </p:grpSpPr>
          <p:grpSp>
            <p:nvGrpSpPr>
              <p:cNvPr id="35" name="Google Shape;281;p19">
                <a:extLst>
                  <a:ext uri="{FF2B5EF4-FFF2-40B4-BE49-F238E27FC236}">
                    <a16:creationId xmlns:a16="http://schemas.microsoft.com/office/drawing/2014/main" id="{85809AAA-E16C-F639-C124-0F5C964459CF}"/>
                  </a:ext>
                </a:extLst>
              </p:cNvPr>
              <p:cNvGrpSpPr/>
              <p:nvPr/>
            </p:nvGrpSpPr>
            <p:grpSpPr>
              <a:xfrm>
                <a:off x="2288356" y="1696445"/>
                <a:ext cx="882450" cy="1136250"/>
                <a:chOff x="2288356" y="1696445"/>
                <a:chExt cx="882450" cy="1136250"/>
              </a:xfrm>
            </p:grpSpPr>
            <p:sp>
              <p:nvSpPr>
                <p:cNvPr id="44" name="Google Shape;282;p19">
                  <a:extLst>
                    <a:ext uri="{FF2B5EF4-FFF2-40B4-BE49-F238E27FC236}">
                      <a16:creationId xmlns:a16="http://schemas.microsoft.com/office/drawing/2014/main" id="{BF680031-C4F5-7A7B-8F73-5772926EC0D5}"/>
                    </a:ext>
                  </a:extLst>
                </p:cNvPr>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5" name="Google Shape;283;p19">
                  <a:extLst>
                    <a:ext uri="{FF2B5EF4-FFF2-40B4-BE49-F238E27FC236}">
                      <a16:creationId xmlns:a16="http://schemas.microsoft.com/office/drawing/2014/main" id="{765EDDA8-B3ED-9D5B-9D5E-94BDE5ACDC9E}"/>
                    </a:ext>
                  </a:extLst>
                </p:cNvPr>
                <p:cNvCxnSpPr>
                  <a:stCxn id="44"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46" name="Google Shape;284;p19">
                  <a:extLst>
                    <a:ext uri="{FF2B5EF4-FFF2-40B4-BE49-F238E27FC236}">
                      <a16:creationId xmlns:a16="http://schemas.microsoft.com/office/drawing/2014/main" id="{BB362E25-D5C0-4858-95BB-9036E9390CCB}"/>
                    </a:ext>
                  </a:extLst>
                </p:cNvPr>
                <p:cNvCxnSpPr>
                  <a:stCxn id="44"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36" name="Google Shape;285;p19">
                <a:extLst>
                  <a:ext uri="{FF2B5EF4-FFF2-40B4-BE49-F238E27FC236}">
                    <a16:creationId xmlns:a16="http://schemas.microsoft.com/office/drawing/2014/main" id="{F58FD198-B515-BEAF-4F72-E6631B823C75}"/>
                  </a:ext>
                </a:extLst>
              </p:cNvPr>
              <p:cNvGrpSpPr/>
              <p:nvPr/>
            </p:nvGrpSpPr>
            <p:grpSpPr>
              <a:xfrm>
                <a:off x="2288412" y="2832906"/>
                <a:ext cx="882422" cy="1136481"/>
                <a:chOff x="7009125" y="3265500"/>
                <a:chExt cx="565800" cy="728700"/>
              </a:xfrm>
            </p:grpSpPr>
            <p:sp>
              <p:nvSpPr>
                <p:cNvPr id="41" name="Google Shape;286;p19">
                  <a:extLst>
                    <a:ext uri="{FF2B5EF4-FFF2-40B4-BE49-F238E27FC236}">
                      <a16:creationId xmlns:a16="http://schemas.microsoft.com/office/drawing/2014/main" id="{C2C317C8-5014-C992-3CF6-55736C5AD915}"/>
                    </a:ext>
                  </a:extLst>
                </p:cNvPr>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2" name="Google Shape;287;p19">
                  <a:extLst>
                    <a:ext uri="{FF2B5EF4-FFF2-40B4-BE49-F238E27FC236}">
                      <a16:creationId xmlns:a16="http://schemas.microsoft.com/office/drawing/2014/main" id="{EA11E644-F63A-E992-BED8-7E26BBEE90F6}"/>
                    </a:ext>
                  </a:extLst>
                </p:cNvPr>
                <p:cNvCxnSpPr>
                  <a:stCxn id="41"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43" name="Google Shape;288;p19">
                  <a:extLst>
                    <a:ext uri="{FF2B5EF4-FFF2-40B4-BE49-F238E27FC236}">
                      <a16:creationId xmlns:a16="http://schemas.microsoft.com/office/drawing/2014/main" id="{B513DFDD-87E4-912F-2842-5CE136DC924E}"/>
                    </a:ext>
                  </a:extLst>
                </p:cNvPr>
                <p:cNvCxnSpPr>
                  <a:stCxn id="41"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37" name="Google Shape;289;p19">
                <a:extLst>
                  <a:ext uri="{FF2B5EF4-FFF2-40B4-BE49-F238E27FC236}">
                    <a16:creationId xmlns:a16="http://schemas.microsoft.com/office/drawing/2014/main" id="{4B3B6968-51AD-3318-8C86-5CA5F26E840A}"/>
                  </a:ext>
                </a:extLst>
              </p:cNvPr>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38" name="Google Shape;290;p19">
                <a:extLst>
                  <a:ext uri="{FF2B5EF4-FFF2-40B4-BE49-F238E27FC236}">
                    <a16:creationId xmlns:a16="http://schemas.microsoft.com/office/drawing/2014/main" id="{74D2C132-50B3-579E-CD74-32D3237AA0FC}"/>
                  </a:ext>
                </a:extLst>
              </p:cNvPr>
              <p:cNvSpPr/>
              <p:nvPr/>
            </p:nvSpPr>
            <p:spPr>
              <a:xfrm>
                <a:off x="2215781" y="2760409"/>
                <a:ext cx="144900" cy="144900"/>
              </a:xfrm>
              <a:prstGeom prst="ellipse">
                <a:avLst/>
              </a:prstGeom>
              <a:solidFill>
                <a:srgbClr val="FFFFFF"/>
              </a:solidFill>
              <a:ln w="28575" cap="flat" cmpd="sng">
                <a:solidFill>
                  <a:srgbClr val="FFB64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91;p19">
                <a:extLst>
                  <a:ext uri="{FF2B5EF4-FFF2-40B4-BE49-F238E27FC236}">
                    <a16:creationId xmlns:a16="http://schemas.microsoft.com/office/drawing/2014/main" id="{8110C03C-DBA9-C729-8169-D4FD604282FF}"/>
                  </a:ext>
                </a:extLst>
              </p:cNvPr>
              <p:cNvSpPr/>
              <p:nvPr/>
            </p:nvSpPr>
            <p:spPr>
              <a:xfrm>
                <a:off x="710275" y="2181958"/>
                <a:ext cx="1301700" cy="1301700"/>
              </a:xfrm>
              <a:prstGeom prst="ellipse">
                <a:avLst/>
              </a:prstGeom>
              <a:solidFill>
                <a:srgbClr val="FFB64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92;p19">
                <a:extLst>
                  <a:ext uri="{FF2B5EF4-FFF2-40B4-BE49-F238E27FC236}">
                    <a16:creationId xmlns:a16="http://schemas.microsoft.com/office/drawing/2014/main" id="{1FC3A3E5-502F-5981-BF92-BBE57F7040D6}"/>
                  </a:ext>
                </a:extLst>
              </p:cNvPr>
              <p:cNvSpPr/>
              <p:nvPr/>
            </p:nvSpPr>
            <p:spPr>
              <a:xfrm>
                <a:off x="848097" y="2319958"/>
                <a:ext cx="1025700" cy="1025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121241"/>
                  </a:buClr>
                  <a:buSzPts val="1100"/>
                  <a:buFont typeface="Arial"/>
                  <a:buNone/>
                  <a:tabLst/>
                  <a:defRPr/>
                </a:pPr>
                <a:endParaRPr kumimoji="0" sz="1400" b="0" i="0" u="none" strike="noStrike" kern="0" cap="none" spc="0" normalizeH="0" baseline="0" noProof="0">
                  <a:ln>
                    <a:noFill/>
                  </a:ln>
                  <a:solidFill>
                    <a:srgbClr val="FFB641"/>
                  </a:solidFill>
                  <a:effectLst/>
                  <a:uLnTx/>
                  <a:uFillTx/>
                  <a:latin typeface="Arial" panose="020B0604020202020204" pitchFamily="34" charset="0"/>
                  <a:ea typeface="Fira Sans Extra Condensed Medium"/>
                  <a:cs typeface="Arial" panose="020B0604020202020204" pitchFamily="34" charset="0"/>
                  <a:sym typeface="Fira Sans Extra Condensed Medium"/>
                </a:endParaRPr>
              </a:p>
            </p:txBody>
          </p:sp>
        </p:grpSp>
        <p:sp>
          <p:nvSpPr>
            <p:cNvPr id="31" name="TextBox 1">
              <a:extLst>
                <a:ext uri="{FF2B5EF4-FFF2-40B4-BE49-F238E27FC236}">
                  <a16:creationId xmlns:a16="http://schemas.microsoft.com/office/drawing/2014/main" id="{4F5A57D5-68AD-F013-CCE1-95FD04596784}"/>
                </a:ext>
              </a:extLst>
            </p:cNvPr>
            <p:cNvSpPr txBox="1"/>
            <p:nvPr/>
          </p:nvSpPr>
          <p:spPr>
            <a:xfrm>
              <a:off x="836636" y="2562921"/>
              <a:ext cx="1049033" cy="6751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vi-VN" sz="1600" b="1" i="0" u="none" strike="noStrike" kern="0" cap="none" spc="0" normalizeH="0" baseline="0" noProof="0">
                  <a:ln>
                    <a:noFill/>
                  </a:ln>
                  <a:solidFill>
                    <a:srgbClr val="121241"/>
                  </a:solidFill>
                  <a:effectLst/>
                  <a:uLnTx/>
                  <a:uFillTx/>
                  <a:latin typeface="Arial" panose="020B0604020202020204" pitchFamily="34" charset="0"/>
                  <a:ea typeface="Fira Sans Extra Condensed Medium"/>
                  <a:cs typeface="Arial" panose="020B0604020202020204" pitchFamily="34" charset="0"/>
                  <a:sym typeface="Fira Sans Extra Condensed Medium"/>
                </a:rPr>
                <a:t>CCĐ tương đối của MIP</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VN" sz="1200" b="0" i="0" u="none" strike="noStrike" kern="0" cap="none" spc="0" normalizeH="0" baseline="0" noProof="0">
                <a:ln>
                  <a:noFill/>
                </a:ln>
                <a:solidFill>
                  <a:srgbClr val="121241"/>
                </a:solidFill>
                <a:effectLst/>
                <a:uLnTx/>
                <a:uFillTx/>
                <a:latin typeface="Arial"/>
                <a:cs typeface="Arial"/>
                <a:sym typeface="Arial"/>
              </a:endParaRPr>
            </a:p>
          </p:txBody>
        </p:sp>
        <p:sp>
          <p:nvSpPr>
            <p:cNvPr id="32" name="TextBox 4">
              <a:extLst>
                <a:ext uri="{FF2B5EF4-FFF2-40B4-BE49-F238E27FC236}">
                  <a16:creationId xmlns:a16="http://schemas.microsoft.com/office/drawing/2014/main" id="{DC9C4AD7-1E19-FFFD-1E49-D93D5441137E}"/>
                </a:ext>
              </a:extLst>
            </p:cNvPr>
            <p:cNvSpPr txBox="1"/>
            <p:nvPr/>
          </p:nvSpPr>
          <p:spPr>
            <a:xfrm>
              <a:off x="3841006" y="1447751"/>
              <a:ext cx="4093755" cy="5671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VN" b="0" i="0" u="none" strike="noStrike" kern="0" cap="none" spc="0" normalizeH="0" baseline="0" noProof="0">
                  <a:ln>
                    <a:noFill/>
                  </a:ln>
                  <a:solidFill>
                    <a:srgbClr val="000000"/>
                  </a:solidFill>
                  <a:effectLst/>
                  <a:uLnTx/>
                  <a:uFillTx/>
                  <a:latin typeface="Arial"/>
                  <a:cs typeface="Arial"/>
                  <a:sym typeface="Arial"/>
                </a:rPr>
                <a:t>TC mổ mở ở vùng thượng vị và/hoặc phẫu thuật giảm cân (đặc biệt là cắt dạ dày) </a:t>
              </a:r>
            </a:p>
          </p:txBody>
        </p:sp>
        <p:sp>
          <p:nvSpPr>
            <p:cNvPr id="33" name="TextBox 5">
              <a:extLst>
                <a:ext uri="{FF2B5EF4-FFF2-40B4-BE49-F238E27FC236}">
                  <a16:creationId xmlns:a16="http://schemas.microsoft.com/office/drawing/2014/main" id="{F31C4400-A0B9-4C78-A9F0-ABA58025CB80}"/>
                </a:ext>
              </a:extLst>
            </p:cNvPr>
            <p:cNvSpPr txBox="1"/>
            <p:nvPr/>
          </p:nvSpPr>
          <p:spPr>
            <a:xfrm>
              <a:off x="3841006" y="2549115"/>
              <a:ext cx="4093755" cy="567160"/>
            </a:xfrm>
            <a:prstGeom prst="rect">
              <a:avLst/>
            </a:prstGeom>
            <a:solidFill>
              <a:srgbClr val="FF8382"/>
            </a:solid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VN" b="0" i="0" u="none" strike="noStrike" kern="0" cap="none" spc="0" normalizeH="0" baseline="0" noProof="0">
                  <a:ln>
                    <a:noFill/>
                  </a:ln>
                  <a:solidFill>
                    <a:srgbClr val="000000"/>
                  </a:solidFill>
                  <a:effectLst/>
                  <a:uLnTx/>
                  <a:uFillTx/>
                  <a:latin typeface="Arial"/>
                  <a:cs typeface="Arial"/>
                  <a:sym typeface="Arial"/>
                </a:rPr>
                <a:t>Bệnh tim phổi nặng (vd giảm EF hoặc hẹp eo động mạch chủ)</a:t>
              </a:r>
            </a:p>
          </p:txBody>
        </p:sp>
        <p:sp>
          <p:nvSpPr>
            <p:cNvPr id="34" name="TextBox 6">
              <a:extLst>
                <a:ext uri="{FF2B5EF4-FFF2-40B4-BE49-F238E27FC236}">
                  <a16:creationId xmlns:a16="http://schemas.microsoft.com/office/drawing/2014/main" id="{56BD6BE8-C654-2A6F-6A77-4E0AFC2AFD21}"/>
                </a:ext>
              </a:extLst>
            </p:cNvPr>
            <p:cNvSpPr txBox="1"/>
            <p:nvPr/>
          </p:nvSpPr>
          <p:spPr>
            <a:xfrm>
              <a:off x="3841006" y="3685653"/>
              <a:ext cx="4093755" cy="56716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VN" b="0" i="0" u="none" strike="noStrike" kern="0" cap="none" spc="0" normalizeH="0" baseline="0" noProof="0">
                  <a:ln>
                    <a:noFill/>
                  </a:ln>
                  <a:solidFill>
                    <a:srgbClr val="000000"/>
                  </a:solidFill>
                  <a:effectLst/>
                  <a:uLnTx/>
                  <a:uFillTx/>
                  <a:latin typeface="Arial"/>
                  <a:cs typeface="Arial"/>
                  <a:sym typeface="Arial"/>
                </a:rPr>
                <a:t>Xâm lấn tĩnh mạch mạc treo tràng trên/tĩnh mạch cửa (tuỳ thuộc vào kinh nghiệm của bác sĩ phẫu thuật)</a:t>
              </a:r>
            </a:p>
          </p:txBody>
        </p:sp>
      </p:grpSp>
      <p:sp>
        <p:nvSpPr>
          <p:cNvPr id="48" name="TextBox 7">
            <a:extLst>
              <a:ext uri="{FF2B5EF4-FFF2-40B4-BE49-F238E27FC236}">
                <a16:creationId xmlns:a16="http://schemas.microsoft.com/office/drawing/2014/main" id="{10FA8A16-AC6E-D3A7-207C-1842EDC09FE4}"/>
              </a:ext>
            </a:extLst>
          </p:cNvPr>
          <p:cNvSpPr txBox="1"/>
          <p:nvPr/>
        </p:nvSpPr>
        <p:spPr>
          <a:xfrm>
            <a:off x="5520312" y="6378344"/>
            <a:ext cx="6510115" cy="276999"/>
          </a:xfrm>
          <a:prstGeom prst="rect">
            <a:avLst/>
          </a:prstGeom>
          <a:noFill/>
        </p:spPr>
        <p:txBody>
          <a:bodyPr wrap="none" rtlCol="0">
            <a:spAutoFit/>
          </a:bodyPr>
          <a:lstStyle/>
          <a:p>
            <a:pPr defTabSz="914400">
              <a:buClr>
                <a:srgbClr val="000000"/>
              </a:buClr>
              <a:buFont typeface="Arial"/>
              <a:buNone/>
            </a:pPr>
            <a:r>
              <a:rPr lang="en-US" sz="1200" i="1" kern="0">
                <a:solidFill>
                  <a:srgbClr val="000000"/>
                </a:solidFill>
                <a:latin typeface="Arial"/>
                <a:cs typeface="Arial"/>
                <a:sym typeface="Arial"/>
              </a:rPr>
              <a:t>M. D. Carl Schmidt M. D. Brian Boone, "Minimally invasive pancreatectomy (MIP)", Uptodate.</a:t>
            </a:r>
            <a:endParaRPr lang="en-VN" sz="1200" i="1" kern="0">
              <a:solidFill>
                <a:srgbClr val="000000"/>
              </a:solidFill>
              <a:latin typeface="Arial"/>
              <a:cs typeface="Arial"/>
              <a:sym typeface="Arial"/>
            </a:endParaRPr>
          </a:p>
        </p:txBody>
      </p:sp>
    </p:spTree>
    <p:extLst>
      <p:ext uri="{BB962C8B-B14F-4D97-AF65-F5344CB8AC3E}">
        <p14:creationId xmlns:p14="http://schemas.microsoft.com/office/powerpoint/2010/main" val="35545805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B84F4078-C42A-1C43-A5BF-7F4F74A545C4}"/>
              </a:ext>
            </a:extLst>
          </p:cNvPr>
          <p:cNvSpPr>
            <a:spLocks noGrp="1"/>
          </p:cNvSpPr>
          <p:nvPr>
            <p:ph type="title"/>
          </p:nvPr>
        </p:nvSpPr>
        <p:spPr>
          <a:xfrm>
            <a:off x="0" y="0"/>
            <a:ext cx="12192000" cy="432711"/>
          </a:xfrm>
        </p:spPr>
        <p:txBody>
          <a:bodyPr>
            <a:normAutofit fontScale="90000"/>
          </a:bodyPr>
          <a:lstStyle/>
          <a:p>
            <a:r>
              <a:rPr lang="en-US" b="1"/>
              <a:t>Phẫu thuật cắt khối tá tuỵ</a:t>
            </a:r>
          </a:p>
        </p:txBody>
      </p:sp>
      <p:sp>
        <p:nvSpPr>
          <p:cNvPr id="6" name="Chỗ dành sẵn cho Nội dung 2">
            <a:extLst>
              <a:ext uri="{FF2B5EF4-FFF2-40B4-BE49-F238E27FC236}">
                <a16:creationId xmlns:a16="http://schemas.microsoft.com/office/drawing/2014/main" id="{DD631D39-6E6D-7E9F-AD1A-58687BBF86E2}"/>
              </a:ext>
            </a:extLst>
          </p:cNvPr>
          <p:cNvSpPr>
            <a:spLocks noGrp="1"/>
          </p:cNvSpPr>
          <p:nvPr>
            <p:ph idx="1"/>
          </p:nvPr>
        </p:nvSpPr>
        <p:spPr>
          <a:xfrm>
            <a:off x="637945" y="826398"/>
            <a:ext cx="10642766" cy="4128158"/>
          </a:xfrm>
          <a:solidFill>
            <a:schemeClr val="accent2">
              <a:lumMod val="40000"/>
              <a:lumOff val="60000"/>
            </a:schemeClr>
          </a:solidFill>
          <a:ln>
            <a:noFill/>
          </a:ln>
        </p:spPr>
        <p:txBody>
          <a:bodyPr>
            <a:normAutofit/>
          </a:bodyPr>
          <a:lstStyle/>
          <a:p>
            <a:pPr marL="0" indent="0">
              <a:buNone/>
            </a:pPr>
            <a:r>
              <a:rPr lang="en-US" sz="2400" b="1" u="sng">
                <a:latin typeface="Arial" panose="020B0604020202020204" pitchFamily="34" charset="0"/>
                <a:cs typeface="Arial" panose="020B0604020202020204" pitchFamily="34" charset="0"/>
              </a:rPr>
              <a:t>Hoá mô miễn dịch sau phẫu thuật</a:t>
            </a:r>
          </a:p>
          <a:p>
            <a:pPr marL="0" indent="0">
              <a:buNone/>
            </a:pPr>
            <a:r>
              <a:rPr lang="vi-VN" sz="2000">
                <a:latin typeface="Arial" panose="020B0604020202020204" pitchFamily="34" charset="0"/>
                <a:cs typeface="Arial" panose="020B0604020202020204" pitchFamily="34" charset="0"/>
              </a:rPr>
              <a:t>U kích thước lớn</a:t>
            </a:r>
            <a:r>
              <a:rPr lang="en-US" sz="2000">
                <a:latin typeface="Arial" panose="020B0604020202020204" pitchFamily="34" charset="0"/>
                <a:cs typeface="Arial" panose="020B0604020202020204" pitchFamily="34" charset="0"/>
              </a:rPr>
              <a:t> hoặc nhiều vị trí</a:t>
            </a:r>
            <a:r>
              <a:rPr lang="vi-VN" sz="2000">
                <a:latin typeface="Arial" panose="020B0604020202020204" pitchFamily="34" charset="0"/>
                <a:cs typeface="Arial" panose="020B0604020202020204" pitchFamily="34" charset="0"/>
              </a:rPr>
              <a:t> khó xác định xuất phát từ cơ quan nào.</a:t>
            </a:r>
          </a:p>
          <a:p>
            <a:r>
              <a:rPr lang="vi-VN" sz="2000">
                <a:latin typeface="Arial" panose="020B0604020202020204" pitchFamily="34" charset="0"/>
                <a:cs typeface="Arial" panose="020B0604020202020204" pitchFamily="34" charset="0"/>
              </a:rPr>
              <a:t>CK17: ung thư tụy, ống mật chủ (&gt; 50%)</a:t>
            </a:r>
          </a:p>
          <a:p>
            <a:r>
              <a:rPr lang="vi-VN" sz="2000">
                <a:latin typeface="Arial" panose="020B0604020202020204" pitchFamily="34" charset="0"/>
                <a:cs typeface="Arial" panose="020B0604020202020204" pitchFamily="34" charset="0"/>
              </a:rPr>
              <a:t>MUC2 và CDX2: ung thư tá tràng (82% và 100%)</a:t>
            </a:r>
          </a:p>
          <a:p>
            <a:r>
              <a:rPr lang="vi-VN" sz="2000">
                <a:latin typeface="Arial" panose="020B0604020202020204" pitchFamily="34" charset="0"/>
                <a:cs typeface="Arial" panose="020B0604020202020204" pitchFamily="34" charset="0"/>
              </a:rPr>
              <a:t>MUC1 + CK17: ung thư đầu tụy, ung thư bóng Vater.</a:t>
            </a:r>
            <a:endParaRPr lang="en-US" sz="2000">
              <a:latin typeface="Arial" panose="020B0604020202020204" pitchFamily="34" charset="0"/>
              <a:cs typeface="Arial" panose="020B0604020202020204" pitchFamily="34" charset="0"/>
            </a:endParaRPr>
          </a:p>
          <a:p>
            <a:pPr marL="0" indent="0">
              <a:buNone/>
            </a:pPr>
            <a:r>
              <a:rPr lang="en-US" sz="2000">
                <a:latin typeface="Arial" panose="020B0604020202020204" pitchFamily="34" charset="0"/>
                <a:cs typeface="Arial" panose="020B0604020202020204" pitchFamily="34" charset="0"/>
              </a:rPr>
              <a:t>	Nhằm chỉ định hoá xạ trị hỗ trợ sau phẫu thuật và đánh giá nguy cơ rò tuỵ</a:t>
            </a:r>
            <a:endParaRPr lang="vi-VN" sz="2000">
              <a:latin typeface="Arial" panose="020B0604020202020204" pitchFamily="34" charset="0"/>
              <a:cs typeface="Arial" panose="020B0604020202020204" pitchFamily="34" charset="0"/>
            </a:endParaRPr>
          </a:p>
        </p:txBody>
      </p:sp>
      <p:sp>
        <p:nvSpPr>
          <p:cNvPr id="2" name="Mũi tên: Phải 1">
            <a:extLst>
              <a:ext uri="{FF2B5EF4-FFF2-40B4-BE49-F238E27FC236}">
                <a16:creationId xmlns:a16="http://schemas.microsoft.com/office/drawing/2014/main" id="{2874BF96-A193-2DF5-1390-4238A55F0ECA}"/>
              </a:ext>
            </a:extLst>
          </p:cNvPr>
          <p:cNvSpPr/>
          <p:nvPr/>
        </p:nvSpPr>
        <p:spPr>
          <a:xfrm>
            <a:off x="1073022" y="3100096"/>
            <a:ext cx="494522" cy="249594"/>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68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Điều trị bổ trợ sau phẫu thuật</a:t>
            </a:r>
          </a:p>
        </p:txBody>
      </p:sp>
      <p:pic>
        <p:nvPicPr>
          <p:cNvPr id="7" name="Hình ảnh 6">
            <a:extLst>
              <a:ext uri="{FF2B5EF4-FFF2-40B4-BE49-F238E27FC236}">
                <a16:creationId xmlns:a16="http://schemas.microsoft.com/office/drawing/2014/main" id="{61DEEA11-CF9B-3492-7DBD-C43719A85887}"/>
              </a:ext>
            </a:extLst>
          </p:cNvPr>
          <p:cNvPicPr>
            <a:picLocks noChangeAspect="1"/>
          </p:cNvPicPr>
          <p:nvPr/>
        </p:nvPicPr>
        <p:blipFill>
          <a:blip r:embed="rId2"/>
          <a:stretch>
            <a:fillRect/>
          </a:stretch>
        </p:blipFill>
        <p:spPr>
          <a:xfrm>
            <a:off x="1108966" y="807887"/>
            <a:ext cx="9974067" cy="4010585"/>
          </a:xfrm>
          <a:prstGeom prst="rect">
            <a:avLst/>
          </a:prstGeom>
        </p:spPr>
      </p:pic>
      <p:sp>
        <p:nvSpPr>
          <p:cNvPr id="8" name="Chỗ dành sẵn cho Nội dung 2">
            <a:extLst>
              <a:ext uri="{FF2B5EF4-FFF2-40B4-BE49-F238E27FC236}">
                <a16:creationId xmlns:a16="http://schemas.microsoft.com/office/drawing/2014/main" id="{8E74287F-D71A-77EA-F4FB-4CA9A26B1497}"/>
              </a:ext>
            </a:extLst>
          </p:cNvPr>
          <p:cNvSpPr>
            <a:spLocks noGrp="1"/>
          </p:cNvSpPr>
          <p:nvPr>
            <p:ph idx="1"/>
          </p:nvPr>
        </p:nvSpPr>
        <p:spPr>
          <a:xfrm>
            <a:off x="1108965" y="4922537"/>
            <a:ext cx="9974067" cy="1515586"/>
          </a:xfrm>
          <a:solidFill>
            <a:schemeClr val="accent2">
              <a:lumMod val="40000"/>
              <a:lumOff val="60000"/>
            </a:schemeClr>
          </a:solidFill>
          <a:ln>
            <a:noFill/>
          </a:ln>
        </p:spPr>
        <p:txBody>
          <a:bodyPr>
            <a:normAutofit/>
          </a:bodyPr>
          <a:lstStyle/>
          <a:p>
            <a:r>
              <a:rPr lang="en-US" sz="2000">
                <a:latin typeface="Arial" panose="020B0604020202020204" pitchFamily="34" charset="0"/>
                <a:cs typeface="Arial" panose="020B0604020202020204" pitchFamily="34" charset="0"/>
              </a:rPr>
              <a:t>Hoá trị bổ trợ sau mổ thường dùng FOLFIRINOX và Gemcitabine với thời gian trung bình là 6 tháng </a:t>
            </a:r>
          </a:p>
          <a:p>
            <a:r>
              <a:rPr lang="en-US" sz="2000">
                <a:latin typeface="Arial" panose="020B0604020202020204" pitchFamily="34" charset="0"/>
                <a:cs typeface="Arial" panose="020B0604020202020204" pitchFamily="34" charset="0"/>
              </a:rPr>
              <a:t>Khi BN đã có hoá xạ trị tân hỗ trợ: quyết định hoá trị bổ trợ dựa vào đáp ứng của BN và các yếu tố lâm sàng khác, thời gian trung bình là 6 tháng</a:t>
            </a:r>
            <a:endParaRPr lang="vi-VN" sz="2000">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025BA91C-744E-7542-0B54-E725F2D08E83}"/>
              </a:ext>
            </a:extLst>
          </p:cNvPr>
          <p:cNvSpPr txBox="1"/>
          <p:nvPr/>
        </p:nvSpPr>
        <p:spPr>
          <a:xfrm>
            <a:off x="7300686" y="6542189"/>
            <a:ext cx="4891314"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NCCN guidelines (2015), "Pancreatic adenocarcinoma". 2.2015</a:t>
            </a:r>
          </a:p>
        </p:txBody>
      </p:sp>
    </p:spTree>
    <p:extLst>
      <p:ext uri="{BB962C8B-B14F-4D97-AF65-F5344CB8AC3E}">
        <p14:creationId xmlns:p14="http://schemas.microsoft.com/office/powerpoint/2010/main" val="1051042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Điều trị bổ trợ sau phẫu thuật</a:t>
            </a:r>
          </a:p>
        </p:txBody>
      </p:sp>
      <p:sp>
        <p:nvSpPr>
          <p:cNvPr id="8" name="Chỗ dành sẵn cho Nội dung 2">
            <a:extLst>
              <a:ext uri="{FF2B5EF4-FFF2-40B4-BE49-F238E27FC236}">
                <a16:creationId xmlns:a16="http://schemas.microsoft.com/office/drawing/2014/main" id="{8E74287F-D71A-77EA-F4FB-4CA9A26B1497}"/>
              </a:ext>
            </a:extLst>
          </p:cNvPr>
          <p:cNvSpPr>
            <a:spLocks noGrp="1"/>
          </p:cNvSpPr>
          <p:nvPr>
            <p:ph idx="1"/>
          </p:nvPr>
        </p:nvSpPr>
        <p:spPr>
          <a:xfrm>
            <a:off x="1108965" y="4922537"/>
            <a:ext cx="9974067" cy="1515586"/>
          </a:xfrm>
          <a:solidFill>
            <a:schemeClr val="accent2">
              <a:lumMod val="40000"/>
              <a:lumOff val="60000"/>
            </a:schemeClr>
          </a:solidFill>
          <a:ln>
            <a:noFill/>
          </a:ln>
        </p:spPr>
        <p:txBody>
          <a:bodyPr>
            <a:normAutofit/>
          </a:bodyPr>
          <a:lstStyle/>
          <a:p>
            <a:r>
              <a:rPr lang="en-US" sz="2000">
                <a:latin typeface="Arial" panose="020B0604020202020204" pitchFamily="34" charset="0"/>
                <a:cs typeface="Arial" panose="020B0604020202020204" pitchFamily="34" charset="0"/>
              </a:rPr>
              <a:t>Hoá trị bổ trợ sau mổ thường dùng FOLFIRINOX và Gemcitabine với thời gian trung bình là 6 tháng </a:t>
            </a:r>
          </a:p>
          <a:p>
            <a:r>
              <a:rPr lang="en-US" sz="2000">
                <a:latin typeface="Arial" panose="020B0604020202020204" pitchFamily="34" charset="0"/>
                <a:cs typeface="Arial" panose="020B0604020202020204" pitchFamily="34" charset="0"/>
              </a:rPr>
              <a:t>Khi BN đã có hoá xạ trị tân hỗ trợ: quyết định hoá trị bổ trợ dựa vào đáp ứng của BN và các yếu tố lâm sàng khác, thời gian trung bình là 6 tháng</a:t>
            </a:r>
            <a:endParaRPr lang="vi-VN" sz="2000">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025BA91C-744E-7542-0B54-E725F2D08E83}"/>
              </a:ext>
            </a:extLst>
          </p:cNvPr>
          <p:cNvSpPr txBox="1"/>
          <p:nvPr/>
        </p:nvSpPr>
        <p:spPr>
          <a:xfrm>
            <a:off x="7300686" y="6542189"/>
            <a:ext cx="4891314"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NCCN guidelines (2015), "Pancreatic adenocarcinoma". 2.2015</a:t>
            </a:r>
          </a:p>
        </p:txBody>
      </p:sp>
      <p:pic>
        <p:nvPicPr>
          <p:cNvPr id="5" name="Hình ảnh 4">
            <a:extLst>
              <a:ext uri="{FF2B5EF4-FFF2-40B4-BE49-F238E27FC236}">
                <a16:creationId xmlns:a16="http://schemas.microsoft.com/office/drawing/2014/main" id="{9C7B33CA-19D7-2D25-7AC3-ADE8FC299191}"/>
              </a:ext>
            </a:extLst>
          </p:cNvPr>
          <p:cNvPicPr>
            <a:picLocks noChangeAspect="1"/>
          </p:cNvPicPr>
          <p:nvPr/>
        </p:nvPicPr>
        <p:blipFill>
          <a:blip r:embed="rId3"/>
          <a:stretch>
            <a:fillRect/>
          </a:stretch>
        </p:blipFill>
        <p:spPr>
          <a:xfrm>
            <a:off x="1085148" y="523520"/>
            <a:ext cx="10021699" cy="4308207"/>
          </a:xfrm>
          <a:prstGeom prst="rect">
            <a:avLst/>
          </a:prstGeom>
        </p:spPr>
      </p:pic>
    </p:spTree>
    <p:extLst>
      <p:ext uri="{BB962C8B-B14F-4D97-AF65-F5344CB8AC3E}">
        <p14:creationId xmlns:p14="http://schemas.microsoft.com/office/powerpoint/2010/main" val="2963596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Giai đoạn tiến triển và di căn</a:t>
            </a:r>
          </a:p>
        </p:txBody>
      </p:sp>
      <p:pic>
        <p:nvPicPr>
          <p:cNvPr id="20" name="Hình ảnh 19">
            <a:extLst>
              <a:ext uri="{FF2B5EF4-FFF2-40B4-BE49-F238E27FC236}">
                <a16:creationId xmlns:a16="http://schemas.microsoft.com/office/drawing/2014/main" id="{DE59E3AA-8F90-FD36-FC61-EAF2979CF475}"/>
              </a:ext>
            </a:extLst>
          </p:cNvPr>
          <p:cNvPicPr>
            <a:picLocks noChangeAspect="1"/>
          </p:cNvPicPr>
          <p:nvPr/>
        </p:nvPicPr>
        <p:blipFill rotWithShape="1">
          <a:blip r:embed="rId3"/>
          <a:srcRect t="45304" b="14552"/>
          <a:stretch/>
        </p:blipFill>
        <p:spPr>
          <a:xfrm>
            <a:off x="2267626" y="1521542"/>
            <a:ext cx="7656747" cy="3814916"/>
          </a:xfrm>
          <a:prstGeom prst="rect">
            <a:avLst/>
          </a:prstGeom>
        </p:spPr>
      </p:pic>
    </p:spTree>
    <p:extLst>
      <p:ext uri="{BB962C8B-B14F-4D97-AF65-F5344CB8AC3E}">
        <p14:creationId xmlns:p14="http://schemas.microsoft.com/office/powerpoint/2010/main" val="21396531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Giai đoạn tiến triển và di căn</a:t>
            </a:r>
          </a:p>
        </p:txBody>
      </p:sp>
      <p:pic>
        <p:nvPicPr>
          <p:cNvPr id="15" name="Hình ảnh 14">
            <a:extLst>
              <a:ext uri="{FF2B5EF4-FFF2-40B4-BE49-F238E27FC236}">
                <a16:creationId xmlns:a16="http://schemas.microsoft.com/office/drawing/2014/main" id="{8431E26D-6383-5EAB-E9FB-55A7A1E835AC}"/>
              </a:ext>
            </a:extLst>
          </p:cNvPr>
          <p:cNvPicPr>
            <a:picLocks noChangeAspect="1"/>
          </p:cNvPicPr>
          <p:nvPr/>
        </p:nvPicPr>
        <p:blipFill>
          <a:blip r:embed="rId3"/>
          <a:stretch>
            <a:fillRect/>
          </a:stretch>
        </p:blipFill>
        <p:spPr>
          <a:xfrm>
            <a:off x="1056571" y="776035"/>
            <a:ext cx="10078857" cy="4982270"/>
          </a:xfrm>
          <a:prstGeom prst="rect">
            <a:avLst/>
          </a:prstGeom>
        </p:spPr>
      </p:pic>
      <p:sp>
        <p:nvSpPr>
          <p:cNvPr id="2" name="Hộp Văn bản 1">
            <a:extLst>
              <a:ext uri="{FF2B5EF4-FFF2-40B4-BE49-F238E27FC236}">
                <a16:creationId xmlns:a16="http://schemas.microsoft.com/office/drawing/2014/main" id="{301A1B36-7E41-5F39-F0D4-42ED4F1FC401}"/>
              </a:ext>
            </a:extLst>
          </p:cNvPr>
          <p:cNvSpPr txBox="1"/>
          <p:nvPr/>
        </p:nvSpPr>
        <p:spPr>
          <a:xfrm>
            <a:off x="7373257" y="6581001"/>
            <a:ext cx="4818743"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NCCN guidelines (2015), "Pancreatic adenocarcinoma". 2.2015</a:t>
            </a:r>
          </a:p>
        </p:txBody>
      </p:sp>
    </p:spTree>
    <p:extLst>
      <p:ext uri="{BB962C8B-B14F-4D97-AF65-F5344CB8AC3E}">
        <p14:creationId xmlns:p14="http://schemas.microsoft.com/office/powerpoint/2010/main" val="2801654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Giai đoạn tiến triển và di căn</a:t>
            </a:r>
          </a:p>
        </p:txBody>
      </p:sp>
      <p:pic>
        <p:nvPicPr>
          <p:cNvPr id="7" name="Hình ảnh 6">
            <a:extLst>
              <a:ext uri="{FF2B5EF4-FFF2-40B4-BE49-F238E27FC236}">
                <a16:creationId xmlns:a16="http://schemas.microsoft.com/office/drawing/2014/main" id="{75F5684E-81EF-D5FC-B144-61D4489179B7}"/>
              </a:ext>
            </a:extLst>
          </p:cNvPr>
          <p:cNvPicPr>
            <a:picLocks noChangeAspect="1"/>
          </p:cNvPicPr>
          <p:nvPr/>
        </p:nvPicPr>
        <p:blipFill>
          <a:blip r:embed="rId3"/>
          <a:stretch>
            <a:fillRect/>
          </a:stretch>
        </p:blipFill>
        <p:spPr>
          <a:xfrm>
            <a:off x="1080387" y="1618997"/>
            <a:ext cx="10031225" cy="3620005"/>
          </a:xfrm>
          <a:prstGeom prst="rect">
            <a:avLst/>
          </a:prstGeom>
        </p:spPr>
      </p:pic>
      <p:sp>
        <p:nvSpPr>
          <p:cNvPr id="3" name="Hộp Văn bản 1">
            <a:extLst>
              <a:ext uri="{FF2B5EF4-FFF2-40B4-BE49-F238E27FC236}">
                <a16:creationId xmlns:a16="http://schemas.microsoft.com/office/drawing/2014/main" id="{D12C3643-A3BB-C67E-30E8-A92F120AFB49}"/>
              </a:ext>
            </a:extLst>
          </p:cNvPr>
          <p:cNvSpPr txBox="1"/>
          <p:nvPr/>
        </p:nvSpPr>
        <p:spPr>
          <a:xfrm>
            <a:off x="7373257" y="6581001"/>
            <a:ext cx="4818743" cy="276999"/>
          </a:xfrm>
          <a:prstGeom prst="rect">
            <a:avLst/>
          </a:prstGeom>
          <a:noFill/>
        </p:spPr>
        <p:txBody>
          <a:bodyPr wrap="square">
            <a:spAutoFit/>
          </a:bodyPr>
          <a:lstStyle/>
          <a:p>
            <a:r>
              <a:rPr lang="en-US" sz="1200" i="1">
                <a:latin typeface="Arial" panose="020B0604020202020204" pitchFamily="34" charset="0"/>
                <a:cs typeface="Arial" panose="020B0604020202020204" pitchFamily="34" charset="0"/>
              </a:rPr>
              <a:t>NCCN guidelines (2015), "Pancreatic adenocarcinoma". 2.2015</a:t>
            </a:r>
          </a:p>
        </p:txBody>
      </p:sp>
    </p:spTree>
    <p:extLst>
      <p:ext uri="{BB962C8B-B14F-4D97-AF65-F5344CB8AC3E}">
        <p14:creationId xmlns:p14="http://schemas.microsoft.com/office/powerpoint/2010/main" val="1024295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Giai đoạn tiến triển và di căn</a:t>
            </a:r>
          </a:p>
        </p:txBody>
      </p:sp>
      <p:sp>
        <p:nvSpPr>
          <p:cNvPr id="2" name="Chỗ dành sẵn cho Nội dung 2">
            <a:extLst>
              <a:ext uri="{FF2B5EF4-FFF2-40B4-BE49-F238E27FC236}">
                <a16:creationId xmlns:a16="http://schemas.microsoft.com/office/drawing/2014/main" id="{697D6949-3996-72E0-A21C-C59759E8FB95}"/>
              </a:ext>
            </a:extLst>
          </p:cNvPr>
          <p:cNvSpPr>
            <a:spLocks noGrp="1"/>
          </p:cNvSpPr>
          <p:nvPr>
            <p:ph idx="1"/>
          </p:nvPr>
        </p:nvSpPr>
        <p:spPr>
          <a:xfrm>
            <a:off x="846841" y="909735"/>
            <a:ext cx="10498317" cy="432711"/>
          </a:xfrm>
          <a:solidFill>
            <a:schemeClr val="accent2">
              <a:lumMod val="40000"/>
              <a:lumOff val="60000"/>
            </a:schemeClr>
          </a:solidFill>
          <a:ln>
            <a:noFill/>
          </a:ln>
        </p:spPr>
        <p:txBody>
          <a:bodyPr>
            <a:normAutofit/>
          </a:bodyPr>
          <a:lstStyle/>
          <a:p>
            <a:pPr marL="0" indent="0">
              <a:buNone/>
            </a:pPr>
            <a:r>
              <a:rPr lang="en-US" sz="2000" b="1" u="sng">
                <a:latin typeface="Arial" panose="020B0604020202020204" pitchFamily="34" charset="0"/>
                <a:cs typeface="Arial" panose="020B0604020202020204" pitchFamily="34" charset="0"/>
              </a:rPr>
              <a:t>Điều trị giảm nhẹ:</a:t>
            </a:r>
          </a:p>
          <a:p>
            <a:endParaRPr lang="vi-VN" sz="2000">
              <a:latin typeface="Arial" panose="020B0604020202020204" pitchFamily="34" charset="0"/>
              <a:cs typeface="Arial" panose="020B0604020202020204" pitchFamily="34" charset="0"/>
            </a:endParaRPr>
          </a:p>
        </p:txBody>
      </p:sp>
      <p:pic>
        <p:nvPicPr>
          <p:cNvPr id="5" name="Hình ảnh 4">
            <a:extLst>
              <a:ext uri="{FF2B5EF4-FFF2-40B4-BE49-F238E27FC236}">
                <a16:creationId xmlns:a16="http://schemas.microsoft.com/office/drawing/2014/main" id="{F97A65FD-0974-F8D5-38AC-7FB8542DDE11}"/>
              </a:ext>
            </a:extLst>
          </p:cNvPr>
          <p:cNvPicPr>
            <a:picLocks noChangeAspect="1"/>
          </p:cNvPicPr>
          <p:nvPr/>
        </p:nvPicPr>
        <p:blipFill>
          <a:blip r:embed="rId3"/>
          <a:stretch>
            <a:fillRect/>
          </a:stretch>
        </p:blipFill>
        <p:spPr>
          <a:xfrm>
            <a:off x="1532830" y="1342446"/>
            <a:ext cx="9516169" cy="5222955"/>
          </a:xfrm>
          <a:prstGeom prst="rect">
            <a:avLst/>
          </a:prstGeom>
        </p:spPr>
      </p:pic>
    </p:spTree>
    <p:extLst>
      <p:ext uri="{BB962C8B-B14F-4D97-AF65-F5344CB8AC3E}">
        <p14:creationId xmlns:p14="http://schemas.microsoft.com/office/powerpoint/2010/main" val="158670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Triệu chứng thực thể</a:t>
            </a:r>
          </a:p>
        </p:txBody>
      </p:sp>
      <p:pic>
        <p:nvPicPr>
          <p:cNvPr id="6" name="Content Placeholder 3">
            <a:extLst>
              <a:ext uri="{FF2B5EF4-FFF2-40B4-BE49-F238E27FC236}">
                <a16:creationId xmlns:a16="http://schemas.microsoft.com/office/drawing/2014/main" id="{79CE0BC3-C241-364D-DA14-40668CA9529B}"/>
              </a:ext>
            </a:extLst>
          </p:cNvPr>
          <p:cNvPicPr>
            <a:picLocks noChangeAspect="1"/>
          </p:cNvPicPr>
          <p:nvPr/>
        </p:nvPicPr>
        <p:blipFill>
          <a:blip r:embed="rId3"/>
          <a:stretch>
            <a:fillRect/>
          </a:stretch>
        </p:blipFill>
        <p:spPr>
          <a:xfrm>
            <a:off x="1932182" y="526150"/>
            <a:ext cx="8327636" cy="3645877"/>
          </a:xfrm>
          <a:prstGeom prst="rect">
            <a:avLst/>
          </a:prstGeom>
        </p:spPr>
      </p:pic>
      <p:graphicFrame>
        <p:nvGraphicFramePr>
          <p:cNvPr id="7" name="Table 4">
            <a:extLst>
              <a:ext uri="{FF2B5EF4-FFF2-40B4-BE49-F238E27FC236}">
                <a16:creationId xmlns:a16="http://schemas.microsoft.com/office/drawing/2014/main" id="{2750C687-D66E-C400-0E3A-7D1CACBC9C2A}"/>
              </a:ext>
            </a:extLst>
          </p:cNvPr>
          <p:cNvGraphicFramePr>
            <a:graphicFrameLocks noGrp="1"/>
          </p:cNvGraphicFramePr>
          <p:nvPr>
            <p:extLst>
              <p:ext uri="{D42A27DB-BD31-4B8C-83A1-F6EECF244321}">
                <p14:modId xmlns:p14="http://schemas.microsoft.com/office/powerpoint/2010/main" val="1054001617"/>
              </p:ext>
            </p:extLst>
          </p:nvPr>
        </p:nvGraphicFramePr>
        <p:xfrm>
          <a:off x="2919046" y="4267200"/>
          <a:ext cx="6353908" cy="2487168"/>
        </p:xfrm>
        <a:graphic>
          <a:graphicData uri="http://schemas.openxmlformats.org/drawingml/2006/table">
            <a:tbl>
              <a:tblPr firstRow="1" bandRow="1">
                <a:tableStyleId>{5C22544A-7EE6-4342-B048-85BDC9FD1C3A}</a:tableStyleId>
              </a:tblPr>
              <a:tblGrid>
                <a:gridCol w="1248508">
                  <a:extLst>
                    <a:ext uri="{9D8B030D-6E8A-4147-A177-3AD203B41FA5}">
                      <a16:colId xmlns:a16="http://schemas.microsoft.com/office/drawing/2014/main" val="20000"/>
                    </a:ext>
                  </a:extLst>
                </a:gridCol>
                <a:gridCol w="5105400">
                  <a:extLst>
                    <a:ext uri="{9D8B030D-6E8A-4147-A177-3AD203B41FA5}">
                      <a16:colId xmlns:a16="http://schemas.microsoft.com/office/drawing/2014/main" val="20001"/>
                    </a:ext>
                  </a:extLst>
                </a:gridCol>
              </a:tblGrid>
              <a:tr h="198120">
                <a:tc>
                  <a:txBody>
                    <a:bodyPr/>
                    <a:lstStyle/>
                    <a:p>
                      <a:r>
                        <a:rPr lang="en-US">
                          <a:latin typeface="Arial" panose="020B0604020202020204" pitchFamily="34" charset="0"/>
                          <a:cs typeface="Arial" panose="020B0604020202020204" pitchFamily="34" charset="0"/>
                        </a:rPr>
                        <a:t>PG-SGA</a:t>
                      </a:r>
                    </a:p>
                  </a:txBody>
                  <a:tcPr/>
                </a:tc>
                <a:tc>
                  <a:txBody>
                    <a:bodyPr/>
                    <a:lstStyle/>
                    <a:p>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832104">
                <a:tc>
                  <a:txBody>
                    <a:bodyPr/>
                    <a:lstStyle/>
                    <a:p>
                      <a:r>
                        <a:rPr lang="en-US" sz="1400">
                          <a:latin typeface="Arial" pitchFamily="34" charset="0"/>
                          <a:cs typeface="Arial" pitchFamily="34" charset="0"/>
                        </a:rPr>
                        <a:t>PG-SGA</a:t>
                      </a:r>
                      <a:r>
                        <a:rPr lang="en-US" sz="1400" baseline="0">
                          <a:latin typeface="Arial" pitchFamily="34" charset="0"/>
                          <a:cs typeface="Arial" pitchFamily="34" charset="0"/>
                        </a:rPr>
                        <a:t> A</a:t>
                      </a:r>
                      <a:endParaRPr lang="en-US" sz="1400">
                        <a:latin typeface="Arial" pitchFamily="34" charset="0"/>
                        <a:cs typeface="Arial" pitchFamily="34" charset="0"/>
                      </a:endParaRPr>
                    </a:p>
                  </a:txBody>
                  <a:tcPr/>
                </a:tc>
                <a:tc>
                  <a:txBody>
                    <a:bodyPr/>
                    <a:lstStyle/>
                    <a:p>
                      <a:r>
                        <a:rPr lang="en-US" sz="1400">
                          <a:latin typeface="Arial" pitchFamily="34" charset="0"/>
                          <a:cs typeface="Arial" pitchFamily="34" charset="0"/>
                        </a:rPr>
                        <a:t>-W:</a:t>
                      </a:r>
                      <a:r>
                        <a:rPr lang="en-US" sz="1400" baseline="0">
                          <a:latin typeface="Arial" pitchFamily="34" charset="0"/>
                          <a:cs typeface="Arial" pitchFamily="34" charset="0"/>
                        </a:rPr>
                        <a:t> </a:t>
                      </a:r>
                      <a:r>
                        <a:rPr lang="en-US" sz="1400" baseline="0" err="1">
                          <a:latin typeface="Arial" pitchFamily="34" charset="0"/>
                          <a:cs typeface="Arial" pitchFamily="34" charset="0"/>
                        </a:rPr>
                        <a:t>ổn</a:t>
                      </a:r>
                      <a:r>
                        <a:rPr lang="en-US" sz="1400" baseline="0">
                          <a:latin typeface="Arial" pitchFamily="34" charset="0"/>
                          <a:cs typeface="Arial" pitchFamily="34" charset="0"/>
                        </a:rPr>
                        <a:t> </a:t>
                      </a:r>
                      <a:r>
                        <a:rPr lang="en-US" sz="1400" baseline="0" err="1">
                          <a:latin typeface="Arial" pitchFamily="34" charset="0"/>
                          <a:cs typeface="Arial" pitchFamily="34" charset="0"/>
                        </a:rPr>
                        <a:t>định</a:t>
                      </a:r>
                      <a:r>
                        <a:rPr lang="en-US" sz="1400" baseline="0">
                          <a:latin typeface="Arial" pitchFamily="34" charset="0"/>
                          <a:cs typeface="Arial" pitchFamily="34" charset="0"/>
                        </a:rPr>
                        <a:t>, </a:t>
                      </a:r>
                      <a:r>
                        <a:rPr lang="en-US" sz="1400" baseline="0" err="1">
                          <a:latin typeface="Arial" pitchFamily="34" charset="0"/>
                          <a:cs typeface="Arial" pitchFamily="34" charset="0"/>
                        </a:rPr>
                        <a:t>tăng</a:t>
                      </a:r>
                      <a:endParaRPr lang="en-US" sz="1400" baseline="0">
                        <a:latin typeface="Arial" pitchFamily="34" charset="0"/>
                        <a:cs typeface="Arial" pitchFamily="34" charset="0"/>
                      </a:endParaRPr>
                    </a:p>
                    <a:p>
                      <a:r>
                        <a:rPr lang="en-US" sz="1400">
                          <a:latin typeface="Arial" pitchFamily="34" charset="0"/>
                          <a:cs typeface="Arial" pitchFamily="34" charset="0"/>
                        </a:rPr>
                        <a:t>-Fi: </a:t>
                      </a:r>
                      <a:r>
                        <a:rPr lang="en-US" sz="1400" err="1">
                          <a:latin typeface="Arial" pitchFamily="34" charset="0"/>
                          <a:cs typeface="Arial" pitchFamily="34" charset="0"/>
                        </a:rPr>
                        <a:t>không</a:t>
                      </a:r>
                      <a:r>
                        <a:rPr lang="en-US" sz="1400" baseline="0">
                          <a:latin typeface="Arial" pitchFamily="34" charset="0"/>
                          <a:cs typeface="Arial" pitchFamily="34" charset="0"/>
                        </a:rPr>
                        <a:t> </a:t>
                      </a:r>
                      <a:r>
                        <a:rPr lang="en-US" sz="1400" baseline="0" err="1">
                          <a:latin typeface="Arial" pitchFamily="34" charset="0"/>
                          <a:cs typeface="Arial" pitchFamily="34" charset="0"/>
                        </a:rPr>
                        <a:t>giảm</a:t>
                      </a:r>
                      <a:r>
                        <a:rPr lang="en-US" sz="1400" baseline="0">
                          <a:latin typeface="Arial" pitchFamily="34" charset="0"/>
                          <a:cs typeface="Arial" pitchFamily="34" charset="0"/>
                        </a:rPr>
                        <a:t> </a:t>
                      </a:r>
                      <a:r>
                        <a:rPr lang="en-US" sz="1400" baseline="0" err="1">
                          <a:latin typeface="Arial" pitchFamily="34" charset="0"/>
                          <a:cs typeface="Arial" pitchFamily="34" charset="0"/>
                        </a:rPr>
                        <a:t>khẩu</a:t>
                      </a:r>
                      <a:r>
                        <a:rPr lang="en-US" sz="1400" baseline="0">
                          <a:latin typeface="Arial" pitchFamily="34" charset="0"/>
                          <a:cs typeface="Arial" pitchFamily="34" charset="0"/>
                        </a:rPr>
                        <a:t> </a:t>
                      </a:r>
                      <a:r>
                        <a:rPr lang="en-US" sz="1400" baseline="0" err="1">
                          <a:latin typeface="Arial" pitchFamily="34" charset="0"/>
                          <a:cs typeface="Arial" pitchFamily="34" charset="0"/>
                        </a:rPr>
                        <a:t>phần</a:t>
                      </a:r>
                      <a:r>
                        <a:rPr lang="en-US" sz="1400" baseline="0">
                          <a:latin typeface="Arial" pitchFamily="34" charset="0"/>
                          <a:cs typeface="Arial" pitchFamily="34" charset="0"/>
                        </a:rPr>
                        <a:t> </a:t>
                      </a:r>
                      <a:r>
                        <a:rPr lang="en-US" sz="1400" baseline="0" err="1">
                          <a:latin typeface="Arial" pitchFamily="34" charset="0"/>
                          <a:cs typeface="Arial" pitchFamily="34" charset="0"/>
                        </a:rPr>
                        <a:t>ăn</a:t>
                      </a:r>
                      <a:endParaRPr lang="en-US" sz="1400" baseline="0">
                        <a:latin typeface="Arial" pitchFamily="34" charset="0"/>
                        <a:cs typeface="Arial" pitchFamily="34" charset="0"/>
                      </a:endParaRPr>
                    </a:p>
                    <a:p>
                      <a:r>
                        <a:rPr lang="en-US" sz="1400" baseline="0">
                          <a:latin typeface="Arial" pitchFamily="34" charset="0"/>
                          <a:cs typeface="Arial" pitchFamily="34" charset="0"/>
                        </a:rPr>
                        <a:t>-A&amp;F: </a:t>
                      </a:r>
                      <a:r>
                        <a:rPr lang="en-US" sz="1400" baseline="0" err="1">
                          <a:latin typeface="Arial" pitchFamily="34" charset="0"/>
                          <a:cs typeface="Arial" pitchFamily="34" charset="0"/>
                        </a:rPr>
                        <a:t>không</a:t>
                      </a:r>
                      <a:endParaRPr lang="en-US" sz="1400">
                        <a:latin typeface="Arial" pitchFamily="34" charset="0"/>
                        <a:cs typeface="Arial" pitchFamily="34" charset="0"/>
                      </a:endParaRPr>
                    </a:p>
                  </a:txBody>
                  <a:tcPr/>
                </a:tc>
                <a:extLst>
                  <a:ext uri="{0D108BD9-81ED-4DB2-BD59-A6C34878D82A}">
                    <a16:rowId xmlns:a16="http://schemas.microsoft.com/office/drawing/2014/main" val="10001"/>
                  </a:ext>
                </a:extLst>
              </a:tr>
              <a:tr h="984504">
                <a:tc>
                  <a:txBody>
                    <a:bodyPr/>
                    <a:lstStyle/>
                    <a:p>
                      <a:r>
                        <a:rPr lang="en-US" sz="1400">
                          <a:latin typeface="Arial" pitchFamily="34" charset="0"/>
                          <a:cs typeface="Arial" pitchFamily="34" charset="0"/>
                        </a:rPr>
                        <a:t>PG-SGA B</a:t>
                      </a:r>
                    </a:p>
                  </a:txBody>
                  <a:tcPr/>
                </a:tc>
                <a:tc>
                  <a:txBody>
                    <a:bodyPr/>
                    <a:lstStyle/>
                    <a:p>
                      <a:r>
                        <a:rPr lang="en-US" sz="1400">
                          <a:latin typeface="Arial" pitchFamily="34" charset="0"/>
                          <a:cs typeface="Arial" pitchFamily="34" charset="0"/>
                        </a:rPr>
                        <a:t>-5%/1</a:t>
                      </a:r>
                      <a:r>
                        <a:rPr lang="en-US" sz="1400" baseline="0">
                          <a:latin typeface="Arial" pitchFamily="34" charset="0"/>
                          <a:cs typeface="Arial" pitchFamily="34" charset="0"/>
                        </a:rPr>
                        <a:t> hoặc 10%/6</a:t>
                      </a:r>
                    </a:p>
                    <a:p>
                      <a:r>
                        <a:rPr lang="en-US" sz="1400" baseline="0">
                          <a:latin typeface="Arial" pitchFamily="34" charset="0"/>
                          <a:cs typeface="Arial" pitchFamily="34" charset="0"/>
                        </a:rPr>
                        <a:t>-Fi: </a:t>
                      </a:r>
                      <a:r>
                        <a:rPr lang="en-US" sz="1400" baseline="0" err="1">
                          <a:latin typeface="Arial" pitchFamily="34" charset="0"/>
                          <a:cs typeface="Arial" pitchFamily="34" charset="0"/>
                        </a:rPr>
                        <a:t>giảm</a:t>
                      </a:r>
                      <a:r>
                        <a:rPr lang="en-US" sz="1400" baseline="0">
                          <a:latin typeface="Arial" pitchFamily="34" charset="0"/>
                          <a:cs typeface="Arial" pitchFamily="34" charset="0"/>
                        </a:rPr>
                        <a:t> </a:t>
                      </a:r>
                      <a:r>
                        <a:rPr lang="en-US" sz="1400" baseline="0" err="1">
                          <a:latin typeface="Arial" pitchFamily="34" charset="0"/>
                          <a:cs typeface="Arial" pitchFamily="34" charset="0"/>
                        </a:rPr>
                        <a:t>tiêu</a:t>
                      </a:r>
                      <a:r>
                        <a:rPr lang="en-US" sz="1400" baseline="0">
                          <a:latin typeface="Arial" pitchFamily="34" charset="0"/>
                          <a:cs typeface="Arial" pitchFamily="34" charset="0"/>
                        </a:rPr>
                        <a:t> </a:t>
                      </a:r>
                      <a:r>
                        <a:rPr lang="en-US" sz="1400" baseline="0" err="1">
                          <a:latin typeface="Arial" pitchFamily="34" charset="0"/>
                          <a:cs typeface="Arial" pitchFamily="34" charset="0"/>
                        </a:rPr>
                        <a:t>thụ</a:t>
                      </a:r>
                      <a:r>
                        <a:rPr lang="en-US" sz="1400" baseline="0">
                          <a:latin typeface="Arial" pitchFamily="34" charset="0"/>
                          <a:cs typeface="Arial" pitchFamily="34" charset="0"/>
                        </a:rPr>
                        <a:t> </a:t>
                      </a:r>
                      <a:r>
                        <a:rPr lang="en-US" sz="1400" baseline="0" err="1">
                          <a:latin typeface="Arial" pitchFamily="34" charset="0"/>
                          <a:cs typeface="Arial" pitchFamily="34" charset="0"/>
                        </a:rPr>
                        <a:t>khẩu</a:t>
                      </a:r>
                      <a:r>
                        <a:rPr lang="en-US" sz="1400" baseline="0">
                          <a:latin typeface="Arial" pitchFamily="34" charset="0"/>
                          <a:cs typeface="Arial" pitchFamily="34" charset="0"/>
                        </a:rPr>
                        <a:t> </a:t>
                      </a:r>
                      <a:r>
                        <a:rPr lang="en-US" sz="1400" baseline="0" err="1">
                          <a:latin typeface="Arial" pitchFamily="34" charset="0"/>
                          <a:cs typeface="Arial" pitchFamily="34" charset="0"/>
                        </a:rPr>
                        <a:t>phần</a:t>
                      </a:r>
                      <a:r>
                        <a:rPr lang="en-US" sz="1400" baseline="0">
                          <a:latin typeface="Arial" pitchFamily="34" charset="0"/>
                          <a:cs typeface="Arial" pitchFamily="34" charset="0"/>
                        </a:rPr>
                        <a:t> </a:t>
                      </a:r>
                      <a:r>
                        <a:rPr lang="en-US" sz="1400" baseline="0" err="1">
                          <a:latin typeface="Arial" pitchFamily="34" charset="0"/>
                          <a:cs typeface="Arial" pitchFamily="34" charset="0"/>
                        </a:rPr>
                        <a:t>ăn</a:t>
                      </a:r>
                      <a:endParaRPr lang="en-US" sz="1400" baseline="0">
                        <a:latin typeface="Arial" pitchFamily="34" charset="0"/>
                        <a:cs typeface="Arial" pitchFamily="34" charset="0"/>
                      </a:endParaRPr>
                    </a:p>
                    <a:p>
                      <a:r>
                        <a:rPr lang="en-US" sz="1400" baseline="0">
                          <a:latin typeface="Arial" pitchFamily="34" charset="0"/>
                          <a:cs typeface="Arial" pitchFamily="34" charset="0"/>
                        </a:rPr>
                        <a:t>-</a:t>
                      </a:r>
                      <a:r>
                        <a:rPr lang="en-US" sz="1400" baseline="0" err="1">
                          <a:latin typeface="Arial" pitchFamily="34" charset="0"/>
                          <a:cs typeface="Arial" pitchFamily="34" charset="0"/>
                        </a:rPr>
                        <a:t>Sym</a:t>
                      </a:r>
                      <a:r>
                        <a:rPr lang="en-US" sz="1400" baseline="0">
                          <a:latin typeface="Arial" pitchFamily="34" charset="0"/>
                          <a:cs typeface="Arial" pitchFamily="34" charset="0"/>
                        </a:rPr>
                        <a:t>: </a:t>
                      </a:r>
                      <a:r>
                        <a:rPr lang="en-US" sz="1400" baseline="0" err="1">
                          <a:latin typeface="Arial" pitchFamily="34" charset="0"/>
                          <a:cs typeface="Arial" pitchFamily="34" charset="0"/>
                        </a:rPr>
                        <a:t>xuất</a:t>
                      </a:r>
                      <a:r>
                        <a:rPr lang="en-US" sz="1400" baseline="0">
                          <a:latin typeface="Arial" pitchFamily="34" charset="0"/>
                          <a:cs typeface="Arial" pitchFamily="34" charset="0"/>
                        </a:rPr>
                        <a:t> </a:t>
                      </a:r>
                      <a:r>
                        <a:rPr lang="en-US" sz="1400" baseline="0" err="1">
                          <a:latin typeface="Arial" pitchFamily="34" charset="0"/>
                          <a:cs typeface="Arial" pitchFamily="34" charset="0"/>
                        </a:rPr>
                        <a:t>hiện</a:t>
                      </a:r>
                      <a:r>
                        <a:rPr lang="en-US" sz="1400" baseline="0">
                          <a:latin typeface="Arial" pitchFamily="34" charset="0"/>
                          <a:cs typeface="Arial" pitchFamily="34" charset="0"/>
                        </a:rPr>
                        <a:t> </a:t>
                      </a:r>
                      <a:r>
                        <a:rPr lang="en-US" sz="1400" baseline="0" err="1">
                          <a:latin typeface="Arial" pitchFamily="34" charset="0"/>
                          <a:cs typeface="Arial" pitchFamily="34" charset="0"/>
                        </a:rPr>
                        <a:t>triệu</a:t>
                      </a:r>
                      <a:r>
                        <a:rPr lang="en-US" sz="1400" baseline="0">
                          <a:latin typeface="Arial" pitchFamily="34" charset="0"/>
                          <a:cs typeface="Arial" pitchFamily="34" charset="0"/>
                        </a:rPr>
                        <a:t> </a:t>
                      </a:r>
                      <a:r>
                        <a:rPr lang="en-US" sz="1400" baseline="0" err="1">
                          <a:latin typeface="Arial" pitchFamily="34" charset="0"/>
                          <a:cs typeface="Arial" pitchFamily="34" charset="0"/>
                        </a:rPr>
                        <a:t>chứng</a:t>
                      </a:r>
                      <a:r>
                        <a:rPr lang="en-US" sz="1400" baseline="0">
                          <a:latin typeface="Arial" pitchFamily="34" charset="0"/>
                          <a:cs typeface="Arial" pitchFamily="34" charset="0"/>
                        </a:rPr>
                        <a:t> </a:t>
                      </a:r>
                      <a:r>
                        <a:rPr lang="en-US" sz="1400" baseline="0" err="1">
                          <a:latin typeface="Arial" pitchFamily="34" charset="0"/>
                          <a:cs typeface="Arial" pitchFamily="34" charset="0"/>
                        </a:rPr>
                        <a:t>tác</a:t>
                      </a:r>
                      <a:r>
                        <a:rPr lang="en-US" sz="1400" baseline="0">
                          <a:latin typeface="Arial" pitchFamily="34" charset="0"/>
                          <a:cs typeface="Arial" pitchFamily="34" charset="0"/>
                        </a:rPr>
                        <a:t> </a:t>
                      </a:r>
                      <a:r>
                        <a:rPr lang="en-US" sz="1400" baseline="0" err="1">
                          <a:latin typeface="Arial" pitchFamily="34" charset="0"/>
                          <a:cs typeface="Arial" pitchFamily="34" charset="0"/>
                        </a:rPr>
                        <a:t>động</a:t>
                      </a:r>
                      <a:r>
                        <a:rPr lang="en-US" sz="1400" baseline="0">
                          <a:latin typeface="Arial" pitchFamily="34" charset="0"/>
                          <a:cs typeface="Arial" pitchFamily="34" charset="0"/>
                        </a:rPr>
                        <a:t> </a:t>
                      </a:r>
                      <a:r>
                        <a:rPr lang="en-US" sz="1400" baseline="0" err="1">
                          <a:latin typeface="Arial" pitchFamily="34" charset="0"/>
                          <a:cs typeface="Arial" pitchFamily="34" charset="0"/>
                        </a:rPr>
                        <a:t>đến</a:t>
                      </a:r>
                      <a:r>
                        <a:rPr lang="en-US" sz="1400" baseline="0">
                          <a:latin typeface="Arial" pitchFamily="34" charset="0"/>
                          <a:cs typeface="Arial" pitchFamily="34" charset="0"/>
                        </a:rPr>
                        <a:t> </a:t>
                      </a:r>
                      <a:r>
                        <a:rPr lang="en-US" sz="1400" baseline="0" err="1">
                          <a:latin typeface="Arial" pitchFamily="34" charset="0"/>
                          <a:cs typeface="Arial" pitchFamily="34" charset="0"/>
                        </a:rPr>
                        <a:t>ăn</a:t>
                      </a:r>
                      <a:r>
                        <a:rPr lang="en-US" sz="1400" baseline="0">
                          <a:latin typeface="Arial" pitchFamily="34" charset="0"/>
                          <a:cs typeface="Arial" pitchFamily="34" charset="0"/>
                        </a:rPr>
                        <a:t> </a:t>
                      </a:r>
                      <a:r>
                        <a:rPr lang="en-US" sz="1400" baseline="0" err="1">
                          <a:latin typeface="Arial" pitchFamily="34" charset="0"/>
                          <a:cs typeface="Arial" pitchFamily="34" charset="0"/>
                        </a:rPr>
                        <a:t>uống</a:t>
                      </a:r>
                      <a:endParaRPr lang="en-US" sz="1400" baseline="0">
                        <a:latin typeface="Arial" pitchFamily="34" charset="0"/>
                        <a:cs typeface="Arial" pitchFamily="34" charset="0"/>
                      </a:endParaRPr>
                    </a:p>
                    <a:p>
                      <a:r>
                        <a:rPr lang="en-US" sz="1400" baseline="0">
                          <a:latin typeface="Arial" pitchFamily="34" charset="0"/>
                          <a:cs typeface="Arial" pitchFamily="34" charset="0"/>
                        </a:rPr>
                        <a:t>-A&amp;F: </a:t>
                      </a:r>
                      <a:r>
                        <a:rPr lang="en-US" sz="1400" baseline="0" err="1">
                          <a:latin typeface="Arial" pitchFamily="34" charset="0"/>
                          <a:cs typeface="Arial" pitchFamily="34" charset="0"/>
                        </a:rPr>
                        <a:t>giảm</a:t>
                      </a:r>
                      <a:r>
                        <a:rPr lang="en-US" sz="1400" baseline="0">
                          <a:latin typeface="Arial" pitchFamily="34" charset="0"/>
                          <a:cs typeface="Arial" pitchFamily="34" charset="0"/>
                        </a:rPr>
                        <a:t> </a:t>
                      </a:r>
                      <a:r>
                        <a:rPr lang="en-US" sz="1400" baseline="0" err="1">
                          <a:latin typeface="Arial" pitchFamily="34" charset="0"/>
                          <a:cs typeface="Arial" pitchFamily="34" charset="0"/>
                        </a:rPr>
                        <a:t>mức</a:t>
                      </a:r>
                      <a:r>
                        <a:rPr lang="en-US" sz="1400" baseline="0">
                          <a:latin typeface="Arial" pitchFamily="34" charset="0"/>
                          <a:cs typeface="Arial" pitchFamily="34" charset="0"/>
                        </a:rPr>
                        <a:t> </a:t>
                      </a:r>
                      <a:r>
                        <a:rPr lang="en-US" sz="1400" baseline="0" err="1">
                          <a:latin typeface="Arial" pitchFamily="34" charset="0"/>
                          <a:cs typeface="Arial" pitchFamily="34" charset="0"/>
                        </a:rPr>
                        <a:t>độ</a:t>
                      </a:r>
                      <a:r>
                        <a:rPr lang="en-US" sz="1400" baseline="0">
                          <a:latin typeface="Arial" pitchFamily="34" charset="0"/>
                          <a:cs typeface="Arial" pitchFamily="34" charset="0"/>
                        </a:rPr>
                        <a:t> </a:t>
                      </a:r>
                      <a:r>
                        <a:rPr lang="en-US" sz="1400" baseline="0" err="1">
                          <a:latin typeface="Arial" pitchFamily="34" charset="0"/>
                          <a:cs typeface="Arial" pitchFamily="34" charset="0"/>
                        </a:rPr>
                        <a:t>vừa</a:t>
                      </a:r>
                      <a:endParaRPr lang="en-US" sz="1400">
                        <a:latin typeface="Arial" pitchFamily="34" charset="0"/>
                        <a:cs typeface="Arial" pitchFamily="34" charset="0"/>
                      </a:endParaRPr>
                    </a:p>
                  </a:txBody>
                  <a:tcPr/>
                </a:tc>
                <a:extLst>
                  <a:ext uri="{0D108BD9-81ED-4DB2-BD59-A6C34878D82A}">
                    <a16:rowId xmlns:a16="http://schemas.microsoft.com/office/drawing/2014/main" val="10002"/>
                  </a:ext>
                </a:extLst>
              </a:tr>
              <a:tr h="176784">
                <a:tc>
                  <a:txBody>
                    <a:bodyPr/>
                    <a:lstStyle/>
                    <a:p>
                      <a:r>
                        <a:rPr lang="en-US" sz="1400">
                          <a:latin typeface="Arial" pitchFamily="34" charset="0"/>
                          <a:cs typeface="Arial" pitchFamily="34" charset="0"/>
                        </a:rPr>
                        <a:t>PG-SGA C</a:t>
                      </a:r>
                    </a:p>
                  </a:txBody>
                  <a:tcPr/>
                </a:tc>
                <a:tc>
                  <a:txBody>
                    <a:bodyPr/>
                    <a:lstStyle/>
                    <a:p>
                      <a:endParaRPr lang="en-US" sz="1400">
                        <a:latin typeface="Arial" pitchFamily="34" charset="0"/>
                        <a:cs typeface="Arial" pitchFamily="34"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9883566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Giai đoạn tiến triển và di căn</a:t>
            </a:r>
          </a:p>
        </p:txBody>
      </p:sp>
      <p:sp>
        <p:nvSpPr>
          <p:cNvPr id="2" name="Chỗ dành sẵn cho Nội dung 2">
            <a:extLst>
              <a:ext uri="{FF2B5EF4-FFF2-40B4-BE49-F238E27FC236}">
                <a16:creationId xmlns:a16="http://schemas.microsoft.com/office/drawing/2014/main" id="{697D6949-3996-72E0-A21C-C59759E8FB95}"/>
              </a:ext>
            </a:extLst>
          </p:cNvPr>
          <p:cNvSpPr>
            <a:spLocks noGrp="1"/>
          </p:cNvSpPr>
          <p:nvPr>
            <p:ph idx="1"/>
          </p:nvPr>
        </p:nvSpPr>
        <p:spPr>
          <a:xfrm>
            <a:off x="846841" y="909735"/>
            <a:ext cx="10498317" cy="5038530"/>
          </a:xfrm>
          <a:solidFill>
            <a:schemeClr val="accent2">
              <a:lumMod val="40000"/>
              <a:lumOff val="60000"/>
            </a:schemeClr>
          </a:solidFill>
          <a:ln>
            <a:noFill/>
          </a:ln>
        </p:spPr>
        <p:txBody>
          <a:bodyPr>
            <a:normAutofit/>
          </a:bodyPr>
          <a:lstStyle/>
          <a:p>
            <a:pPr marL="0" indent="0">
              <a:buNone/>
            </a:pPr>
            <a:r>
              <a:rPr lang="en-US" sz="2000" b="1" u="sng">
                <a:latin typeface="Arial" panose="020B0604020202020204" pitchFamily="34" charset="0"/>
                <a:cs typeface="Arial" panose="020B0604020202020204" pitchFamily="34" charset="0"/>
              </a:rPr>
              <a:t>Điều trị giảm nhẹ:</a:t>
            </a:r>
          </a:p>
          <a:p>
            <a:endParaRPr lang="vi-VN" sz="2000">
              <a:latin typeface="Arial" panose="020B0604020202020204" pitchFamily="34" charset="0"/>
              <a:cs typeface="Arial" panose="020B0604020202020204" pitchFamily="34" charset="0"/>
            </a:endParaRPr>
          </a:p>
        </p:txBody>
      </p:sp>
      <p:grpSp>
        <p:nvGrpSpPr>
          <p:cNvPr id="32" name="Nhóm 31">
            <a:extLst>
              <a:ext uri="{FF2B5EF4-FFF2-40B4-BE49-F238E27FC236}">
                <a16:creationId xmlns:a16="http://schemas.microsoft.com/office/drawing/2014/main" id="{FC97AB22-02BB-F5DD-17DC-E01EA40A52B9}"/>
              </a:ext>
            </a:extLst>
          </p:cNvPr>
          <p:cNvGrpSpPr/>
          <p:nvPr/>
        </p:nvGrpSpPr>
        <p:grpSpPr>
          <a:xfrm>
            <a:off x="2132953" y="1649802"/>
            <a:ext cx="7926094" cy="3558396"/>
            <a:chOff x="1460502" y="1561247"/>
            <a:chExt cx="6222996" cy="3163476"/>
          </a:xfrm>
        </p:grpSpPr>
        <p:grpSp>
          <p:nvGrpSpPr>
            <p:cNvPr id="33" name="Group 3">
              <a:extLst>
                <a:ext uri="{FF2B5EF4-FFF2-40B4-BE49-F238E27FC236}">
                  <a16:creationId xmlns:a16="http://schemas.microsoft.com/office/drawing/2014/main" id="{8A557A4D-FA51-AD46-F15B-A898692838FE}"/>
                </a:ext>
              </a:extLst>
            </p:cNvPr>
            <p:cNvGrpSpPr/>
            <p:nvPr/>
          </p:nvGrpSpPr>
          <p:grpSpPr>
            <a:xfrm>
              <a:off x="1460502" y="1561247"/>
              <a:ext cx="6222996" cy="3163476"/>
              <a:chOff x="710263" y="1475375"/>
              <a:chExt cx="5701373" cy="2867388"/>
            </a:xfrm>
          </p:grpSpPr>
          <p:grpSp>
            <p:nvGrpSpPr>
              <p:cNvPr id="35" name="Google Shape;1190;p38">
                <a:extLst>
                  <a:ext uri="{FF2B5EF4-FFF2-40B4-BE49-F238E27FC236}">
                    <a16:creationId xmlns:a16="http://schemas.microsoft.com/office/drawing/2014/main" id="{3D6A61F4-6E00-3AEC-CA35-D801C7E1BA62}"/>
                  </a:ext>
                </a:extLst>
              </p:cNvPr>
              <p:cNvGrpSpPr/>
              <p:nvPr/>
            </p:nvGrpSpPr>
            <p:grpSpPr>
              <a:xfrm>
                <a:off x="710263" y="1475375"/>
                <a:ext cx="1651807" cy="2867388"/>
                <a:chOff x="710263" y="1475375"/>
                <a:chExt cx="1651807" cy="2867388"/>
              </a:xfrm>
            </p:grpSpPr>
            <p:sp>
              <p:nvSpPr>
                <p:cNvPr id="54" name="Google Shape;1191;p38">
                  <a:extLst>
                    <a:ext uri="{FF2B5EF4-FFF2-40B4-BE49-F238E27FC236}">
                      <a16:creationId xmlns:a16="http://schemas.microsoft.com/office/drawing/2014/main" id="{57027AF9-5353-2806-B1DB-D59D6EC75523}"/>
                    </a:ext>
                  </a:extLst>
                </p:cNvPr>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5" name="Google Shape;1192;p38">
                  <a:extLst>
                    <a:ext uri="{FF2B5EF4-FFF2-40B4-BE49-F238E27FC236}">
                      <a16:creationId xmlns:a16="http://schemas.microsoft.com/office/drawing/2014/main" id="{61AE9C96-5686-EC2B-36DB-BC2D8C37503B}"/>
                    </a:ext>
                  </a:extLst>
                </p:cNvPr>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6" name="Google Shape;1193;p38">
                  <a:extLst>
                    <a:ext uri="{FF2B5EF4-FFF2-40B4-BE49-F238E27FC236}">
                      <a16:creationId xmlns:a16="http://schemas.microsoft.com/office/drawing/2014/main" id="{D63A4A54-0208-6FBB-4D5D-A0885C79D763}"/>
                    </a:ext>
                  </a:extLst>
                </p:cNvPr>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 name="Google Shape;1194;p38">
                  <a:extLst>
                    <a:ext uri="{FF2B5EF4-FFF2-40B4-BE49-F238E27FC236}">
                      <a16:creationId xmlns:a16="http://schemas.microsoft.com/office/drawing/2014/main" id="{D52A049B-00E3-ED22-B3BC-7FBCBEFE3E1F}"/>
                    </a:ext>
                  </a:extLst>
                </p:cNvPr>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 name="Google Shape;1195;p38">
                  <a:extLst>
                    <a:ext uri="{FF2B5EF4-FFF2-40B4-BE49-F238E27FC236}">
                      <a16:creationId xmlns:a16="http://schemas.microsoft.com/office/drawing/2014/main" id="{227C7625-E1C1-B7DD-DDC6-75F63B8B0F96}"/>
                    </a:ext>
                  </a:extLst>
                </p:cNvPr>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182875" tIns="91425" rIns="182875" bIns="91425" anchor="ctr" anchorCtr="0">
                  <a:noAutofit/>
                </a:bodyPr>
                <a:lstStyle/>
                <a:p>
                  <a:pPr marL="171450" indent="-171450" algn="ctr">
                    <a:buClr>
                      <a:schemeClr val="dk1"/>
                    </a:buClr>
                    <a:buSzPts val="1100"/>
                    <a:buFont typeface="Arial" panose="020B0604020202020204" pitchFamily="34" charset="0"/>
                    <a:buChar char="•"/>
                  </a:pPr>
                  <a:endParaRPr lang="en-VN" sz="1200">
                    <a:latin typeface="Arial" panose="020B0604020202020204" pitchFamily="34" charset="0"/>
                    <a:cs typeface="Arial" panose="020B0604020202020204" pitchFamily="34" charset="0"/>
                    <a:sym typeface="Wingdings" pitchFamily="2" charset="2"/>
                  </a:endParaRPr>
                </a:p>
              </p:txBody>
            </p:sp>
            <p:sp>
              <p:nvSpPr>
                <p:cNvPr id="59" name="Google Shape;1196;p38">
                  <a:extLst>
                    <a:ext uri="{FF2B5EF4-FFF2-40B4-BE49-F238E27FC236}">
                      <a16:creationId xmlns:a16="http://schemas.microsoft.com/office/drawing/2014/main" id="{F91C4FCA-3682-F12F-D429-C391ADA654DD}"/>
                    </a:ext>
                  </a:extLst>
                </p:cNvPr>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b="1" err="1">
                      <a:solidFill>
                        <a:schemeClr val="tx1"/>
                      </a:solidFill>
                      <a:latin typeface="Arial" panose="020B0604020202020204" pitchFamily="34" charset="0"/>
                      <a:ea typeface="Fira Sans Extra Condensed Medium"/>
                      <a:cs typeface="Arial" panose="020B0604020202020204" pitchFamily="34" charset="0"/>
                      <a:sym typeface="Fira Sans Extra Condensed Medium"/>
                    </a:rPr>
                    <a:t>Đau</a:t>
                  </a:r>
                  <a:endParaRPr b="1">
                    <a:solidFill>
                      <a:schemeClr val="tx1"/>
                    </a:solidFill>
                    <a:latin typeface="Arial" panose="020B0604020202020204" pitchFamily="34" charset="0"/>
                    <a:cs typeface="Arial" panose="020B0604020202020204" pitchFamily="34" charset="0"/>
                  </a:endParaRPr>
                </a:p>
              </p:txBody>
            </p:sp>
            <p:sp>
              <p:nvSpPr>
                <p:cNvPr id="60" name="Google Shape;1197;p38">
                  <a:extLst>
                    <a:ext uri="{FF2B5EF4-FFF2-40B4-BE49-F238E27FC236}">
                      <a16:creationId xmlns:a16="http://schemas.microsoft.com/office/drawing/2014/main" id="{BDD577F0-EEC8-22C5-F179-EB6ACBEB5C67}"/>
                    </a:ext>
                  </a:extLst>
                </p:cNvPr>
                <p:cNvSpPr/>
                <p:nvPr/>
              </p:nvSpPr>
              <p:spPr>
                <a:xfrm>
                  <a:off x="1205840" y="3787689"/>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a:latin typeface="Arial" panose="020B0604020202020204" pitchFamily="34" charset="0"/>
                    <a:cs typeface="Arial" panose="020B0604020202020204" pitchFamily="34" charset="0"/>
                  </a:endParaRPr>
                </a:p>
              </p:txBody>
            </p:sp>
          </p:grpSp>
          <p:grpSp>
            <p:nvGrpSpPr>
              <p:cNvPr id="36" name="Google Shape;1210;p38">
                <a:extLst>
                  <a:ext uri="{FF2B5EF4-FFF2-40B4-BE49-F238E27FC236}">
                    <a16:creationId xmlns:a16="http://schemas.microsoft.com/office/drawing/2014/main" id="{235E2F31-AAE5-D10D-20FE-E57367041730}"/>
                  </a:ext>
                </a:extLst>
              </p:cNvPr>
              <p:cNvGrpSpPr/>
              <p:nvPr/>
            </p:nvGrpSpPr>
            <p:grpSpPr>
              <a:xfrm>
                <a:off x="2737690" y="1475375"/>
                <a:ext cx="1688115" cy="2867388"/>
                <a:chOff x="2737690" y="1475375"/>
                <a:chExt cx="1688115" cy="2867388"/>
              </a:xfrm>
            </p:grpSpPr>
            <p:sp>
              <p:nvSpPr>
                <p:cNvPr id="46" name="Google Shape;1211;p38">
                  <a:extLst>
                    <a:ext uri="{FF2B5EF4-FFF2-40B4-BE49-F238E27FC236}">
                      <a16:creationId xmlns:a16="http://schemas.microsoft.com/office/drawing/2014/main" id="{7F48C244-A122-52C3-7E9D-8E000F095B20}"/>
                    </a:ext>
                  </a:extLst>
                </p:cNvPr>
                <p:cNvSpPr/>
                <p:nvPr/>
              </p:nvSpPr>
              <p:spPr>
                <a:xfrm>
                  <a:off x="2737700" y="2113046"/>
                  <a:ext cx="169190" cy="185025"/>
                </a:xfrm>
                <a:custGeom>
                  <a:avLst/>
                  <a:gdLst/>
                  <a:ahLst/>
                  <a:cxnLst/>
                  <a:rect l="l" t="t" r="r" b="b"/>
                  <a:pathLst>
                    <a:path w="5727" h="6263" extrusionOk="0">
                      <a:moveTo>
                        <a:pt x="5394" y="0"/>
                      </a:moveTo>
                      <a:lnTo>
                        <a:pt x="0" y="834"/>
                      </a:lnTo>
                      <a:lnTo>
                        <a:pt x="5727" y="6263"/>
                      </a:lnTo>
                      <a:lnTo>
                        <a:pt x="5727" y="6263"/>
                      </a:lnTo>
                      <a:lnTo>
                        <a:pt x="5394"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7" name="Google Shape;1212;p38">
                  <a:extLst>
                    <a:ext uri="{FF2B5EF4-FFF2-40B4-BE49-F238E27FC236}">
                      <a16:creationId xmlns:a16="http://schemas.microsoft.com/office/drawing/2014/main" id="{D532A2F8-930E-283B-D488-DCBD7053A29A}"/>
                    </a:ext>
                  </a:extLst>
                </p:cNvPr>
                <p:cNvSpPr/>
                <p:nvPr/>
              </p:nvSpPr>
              <p:spPr>
                <a:xfrm>
                  <a:off x="3091501" y="4173169"/>
                  <a:ext cx="180121" cy="169574"/>
                </a:xfrm>
                <a:custGeom>
                  <a:avLst/>
                  <a:gdLst/>
                  <a:ahLst/>
                  <a:cxnLst/>
                  <a:rect l="l" t="t" r="r" b="b"/>
                  <a:pathLst>
                    <a:path w="6097" h="5740" extrusionOk="0">
                      <a:moveTo>
                        <a:pt x="6097" y="1"/>
                      </a:moveTo>
                      <a:lnTo>
                        <a:pt x="1" y="703"/>
                      </a:lnTo>
                      <a:lnTo>
                        <a:pt x="4799" y="5739"/>
                      </a:lnTo>
                      <a:lnTo>
                        <a:pt x="6097"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8" name="Google Shape;1213;p38">
                  <a:extLst>
                    <a:ext uri="{FF2B5EF4-FFF2-40B4-BE49-F238E27FC236}">
                      <a16:creationId xmlns:a16="http://schemas.microsoft.com/office/drawing/2014/main" id="{EA5262CC-594A-376F-E45B-7342970D8AD8}"/>
                    </a:ext>
                  </a:extLst>
                </p:cNvPr>
                <p:cNvSpPr/>
                <p:nvPr/>
              </p:nvSpPr>
              <p:spPr>
                <a:xfrm>
                  <a:off x="3918763" y="4173169"/>
                  <a:ext cx="179766" cy="169574"/>
                </a:xfrm>
                <a:custGeom>
                  <a:avLst/>
                  <a:gdLst/>
                  <a:ahLst/>
                  <a:cxnLst/>
                  <a:rect l="l" t="t" r="r" b="b"/>
                  <a:pathLst>
                    <a:path w="6085" h="5740" extrusionOk="0">
                      <a:moveTo>
                        <a:pt x="0" y="1"/>
                      </a:moveTo>
                      <a:lnTo>
                        <a:pt x="1286" y="5739"/>
                      </a:lnTo>
                      <a:lnTo>
                        <a:pt x="6084" y="703"/>
                      </a:lnTo>
                      <a:lnTo>
                        <a:pt x="0"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 name="Google Shape;1214;p38">
                  <a:extLst>
                    <a:ext uri="{FF2B5EF4-FFF2-40B4-BE49-F238E27FC236}">
                      <a16:creationId xmlns:a16="http://schemas.microsoft.com/office/drawing/2014/main" id="{59D67202-C0FD-3620-D7BA-E80784DCD25D}"/>
                    </a:ext>
                  </a:extLst>
                </p:cNvPr>
                <p:cNvSpPr/>
                <p:nvPr/>
              </p:nvSpPr>
              <p:spPr>
                <a:xfrm>
                  <a:off x="3902575" y="1475375"/>
                  <a:ext cx="158673" cy="139322"/>
                </a:xfrm>
                <a:custGeom>
                  <a:avLst/>
                  <a:gdLst/>
                  <a:ahLst/>
                  <a:cxnLst/>
                  <a:rect l="l" t="t" r="r" b="b"/>
                  <a:pathLst>
                    <a:path w="5371" h="4716" extrusionOk="0">
                      <a:moveTo>
                        <a:pt x="953" y="0"/>
                      </a:moveTo>
                      <a:lnTo>
                        <a:pt x="1" y="4715"/>
                      </a:lnTo>
                      <a:lnTo>
                        <a:pt x="5370" y="4715"/>
                      </a:lnTo>
                      <a:lnTo>
                        <a:pt x="953"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0" name="Google Shape;1215;p38">
                  <a:extLst>
                    <a:ext uri="{FF2B5EF4-FFF2-40B4-BE49-F238E27FC236}">
                      <a16:creationId xmlns:a16="http://schemas.microsoft.com/office/drawing/2014/main" id="{C387D6A5-0505-0105-9DD1-BA4D1D626DD3}"/>
                    </a:ext>
                  </a:extLst>
                </p:cNvPr>
                <p:cNvSpPr/>
                <p:nvPr/>
              </p:nvSpPr>
              <p:spPr>
                <a:xfrm>
                  <a:off x="2839314" y="1564000"/>
                  <a:ext cx="1544895" cy="2632899"/>
                </a:xfrm>
                <a:custGeom>
                  <a:avLst/>
                  <a:gdLst/>
                  <a:ahLst/>
                  <a:cxnLst/>
                  <a:rect l="l" t="t" r="r" b="b"/>
                  <a:pathLst>
                    <a:path w="52294" h="84273" extrusionOk="0">
                      <a:moveTo>
                        <a:pt x="1" y="1"/>
                      </a:moveTo>
                      <a:lnTo>
                        <a:pt x="1" y="84273"/>
                      </a:lnTo>
                      <a:lnTo>
                        <a:pt x="52293" y="84273"/>
                      </a:lnTo>
                      <a:lnTo>
                        <a:pt x="52293" y="1"/>
                      </a:ln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a:latin typeface="Arial" panose="020B0604020202020204" pitchFamily="34" charset="0"/>
                    <a:ea typeface="Roboto"/>
                    <a:cs typeface="Arial" panose="020B0604020202020204" pitchFamily="34" charset="0"/>
                    <a:sym typeface="Roboto"/>
                  </a:endParaRPr>
                </a:p>
              </p:txBody>
            </p:sp>
            <p:sp>
              <p:nvSpPr>
                <p:cNvPr id="51" name="Google Shape;1216;p38">
                  <a:extLst>
                    <a:ext uri="{FF2B5EF4-FFF2-40B4-BE49-F238E27FC236}">
                      <a16:creationId xmlns:a16="http://schemas.microsoft.com/office/drawing/2014/main" id="{A19E8759-F818-BC01-5B52-B1D463F7AB84}"/>
                    </a:ext>
                  </a:extLst>
                </p:cNvPr>
                <p:cNvSpPr/>
                <p:nvPr/>
              </p:nvSpPr>
              <p:spPr>
                <a:xfrm>
                  <a:off x="2737690" y="1475375"/>
                  <a:ext cx="1193133" cy="662343"/>
                </a:xfrm>
                <a:custGeom>
                  <a:avLst/>
                  <a:gdLst/>
                  <a:ahLst/>
                  <a:cxnLst/>
                  <a:rect l="l" t="t" r="r" b="b"/>
                  <a:pathLst>
                    <a:path w="40387" h="22420" extrusionOk="0">
                      <a:moveTo>
                        <a:pt x="0" y="0"/>
                      </a:moveTo>
                      <a:lnTo>
                        <a:pt x="0" y="22420"/>
                      </a:lnTo>
                      <a:lnTo>
                        <a:pt x="35909" y="22420"/>
                      </a:lnTo>
                      <a:cubicBezTo>
                        <a:pt x="38386" y="22420"/>
                        <a:pt x="40386" y="20407"/>
                        <a:pt x="40386" y="17931"/>
                      </a:cubicBezTo>
                      <a:lnTo>
                        <a:pt x="40386" y="0"/>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b="1" err="1">
                      <a:solidFill>
                        <a:schemeClr val="tx1"/>
                      </a:solidFill>
                      <a:latin typeface="Arial" panose="020B0604020202020204" pitchFamily="34" charset="0"/>
                      <a:cs typeface="Arial" panose="020B0604020202020204" pitchFamily="34" charset="0"/>
                      <a:sym typeface="Fira Sans Extra Condensed Medium"/>
                    </a:rPr>
                    <a:t>Tắc</a:t>
                  </a:r>
                  <a:r>
                    <a:rPr lang="en" sz="1700" b="1">
                      <a:solidFill>
                        <a:schemeClr val="tx1"/>
                      </a:solidFill>
                      <a:latin typeface="Arial" panose="020B0604020202020204" pitchFamily="34" charset="0"/>
                      <a:cs typeface="Arial" panose="020B0604020202020204" pitchFamily="34" charset="0"/>
                      <a:sym typeface="Fira Sans Extra Condensed Medium"/>
                    </a:rPr>
                    <a:t> </a:t>
                  </a:r>
                  <a:r>
                    <a:rPr lang="en" sz="1700" b="1" err="1">
                      <a:solidFill>
                        <a:schemeClr val="tx1"/>
                      </a:solidFill>
                      <a:latin typeface="Arial" panose="020B0604020202020204" pitchFamily="34" charset="0"/>
                      <a:cs typeface="Arial" panose="020B0604020202020204" pitchFamily="34" charset="0"/>
                      <a:sym typeface="Fira Sans Extra Condensed Medium"/>
                    </a:rPr>
                    <a:t>nghẽn</a:t>
                  </a:r>
                  <a:r>
                    <a:rPr lang="en" sz="1700" b="1">
                      <a:solidFill>
                        <a:schemeClr val="tx1"/>
                      </a:solidFill>
                      <a:latin typeface="Arial" panose="020B0604020202020204" pitchFamily="34" charset="0"/>
                      <a:cs typeface="Arial" panose="020B0604020202020204" pitchFamily="34" charset="0"/>
                      <a:sym typeface="Fira Sans Extra Condensed Medium"/>
                    </a:rPr>
                    <a:t> </a:t>
                  </a:r>
                  <a:r>
                    <a:rPr lang="en" sz="1700" b="1" err="1">
                      <a:solidFill>
                        <a:schemeClr val="tx1"/>
                      </a:solidFill>
                      <a:latin typeface="Arial" panose="020B0604020202020204" pitchFamily="34" charset="0"/>
                      <a:cs typeface="Arial" panose="020B0604020202020204" pitchFamily="34" charset="0"/>
                      <a:sym typeface="Fira Sans Extra Condensed Medium"/>
                    </a:rPr>
                    <a:t>đường</a:t>
                  </a:r>
                  <a:r>
                    <a:rPr lang="en" sz="1700" b="1">
                      <a:solidFill>
                        <a:schemeClr val="tx1"/>
                      </a:solidFill>
                      <a:latin typeface="Arial" panose="020B0604020202020204" pitchFamily="34" charset="0"/>
                      <a:cs typeface="Arial" panose="020B0604020202020204" pitchFamily="34" charset="0"/>
                      <a:sym typeface="Fira Sans Extra Condensed Medium"/>
                    </a:rPr>
                    <a:t> </a:t>
                  </a:r>
                  <a:r>
                    <a:rPr lang="en" sz="1700" b="1" err="1">
                      <a:solidFill>
                        <a:schemeClr val="tx1"/>
                      </a:solidFill>
                      <a:latin typeface="Arial" panose="020B0604020202020204" pitchFamily="34" charset="0"/>
                      <a:cs typeface="Arial" panose="020B0604020202020204" pitchFamily="34" charset="0"/>
                      <a:sym typeface="Fira Sans Extra Condensed Medium"/>
                    </a:rPr>
                    <a:t>mật</a:t>
                  </a:r>
                  <a:endParaRPr b="1">
                    <a:solidFill>
                      <a:schemeClr val="tx1"/>
                    </a:solidFill>
                    <a:latin typeface="Arial" panose="020B0604020202020204" pitchFamily="34" charset="0"/>
                    <a:cs typeface="Arial" panose="020B0604020202020204" pitchFamily="34" charset="0"/>
                  </a:endParaRPr>
                </a:p>
              </p:txBody>
            </p:sp>
            <p:sp>
              <p:nvSpPr>
                <p:cNvPr id="52" name="Google Shape;1217;p38">
                  <a:extLst>
                    <a:ext uri="{FF2B5EF4-FFF2-40B4-BE49-F238E27FC236}">
                      <a16:creationId xmlns:a16="http://schemas.microsoft.com/office/drawing/2014/main" id="{68CCED39-3ECE-BCD0-DC7C-F550EF8D705E}"/>
                    </a:ext>
                  </a:extLst>
                </p:cNvPr>
                <p:cNvSpPr/>
                <p:nvPr/>
              </p:nvSpPr>
              <p:spPr>
                <a:xfrm>
                  <a:off x="3233238" y="3787689"/>
                  <a:ext cx="723939" cy="555074"/>
                </a:xfrm>
                <a:custGeom>
                  <a:avLst/>
                  <a:gdLst/>
                  <a:ahLst/>
                  <a:cxnLst/>
                  <a:rect l="l" t="t" r="r" b="b"/>
                  <a:pathLst>
                    <a:path w="24505" h="18789" extrusionOk="0">
                      <a:moveTo>
                        <a:pt x="4490" y="0"/>
                      </a:moveTo>
                      <a:cubicBezTo>
                        <a:pt x="2013" y="0"/>
                        <a:pt x="1" y="2012"/>
                        <a:pt x="1" y="4489"/>
                      </a:cubicBezTo>
                      <a:lnTo>
                        <a:pt x="1" y="18788"/>
                      </a:lnTo>
                      <a:lnTo>
                        <a:pt x="24504" y="18788"/>
                      </a:lnTo>
                      <a:lnTo>
                        <a:pt x="24504" y="4489"/>
                      </a:lnTo>
                      <a:cubicBezTo>
                        <a:pt x="24504" y="2012"/>
                        <a:pt x="22492" y="0"/>
                        <a:pt x="20015" y="0"/>
                      </a:cubicBez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a:latin typeface="Arial" panose="020B0604020202020204" pitchFamily="34" charset="0"/>
                    <a:cs typeface="Arial" panose="020B0604020202020204" pitchFamily="34" charset="0"/>
                  </a:endParaRPr>
                </a:p>
              </p:txBody>
            </p:sp>
            <p:sp>
              <p:nvSpPr>
                <p:cNvPr id="53" name="Google Shape;1219;p38">
                  <a:extLst>
                    <a:ext uri="{FF2B5EF4-FFF2-40B4-BE49-F238E27FC236}">
                      <a16:creationId xmlns:a16="http://schemas.microsoft.com/office/drawing/2014/main" id="{3EF581B2-9B90-602F-3838-48E2FB81ECE8}"/>
                    </a:ext>
                  </a:extLst>
                </p:cNvPr>
                <p:cNvSpPr txBox="1"/>
                <p:nvPr/>
              </p:nvSpPr>
              <p:spPr>
                <a:xfrm>
                  <a:off x="2822294" y="2208446"/>
                  <a:ext cx="1603511" cy="1023288"/>
                </a:xfrm>
                <a:prstGeom prst="rect">
                  <a:avLst/>
                </a:prstGeom>
                <a:noFill/>
                <a:ln>
                  <a:noFill/>
                </a:ln>
              </p:spPr>
              <p:txBody>
                <a:bodyPr spcFirstLastPara="1" wrap="square" lIns="91425" tIns="91425" rIns="91425" bIns="91425" anchor="ctr" anchorCtr="0">
                  <a:noAutofit/>
                </a:bodyPr>
                <a:lstStyle/>
                <a:p>
                  <a:pPr marL="179388" lvl="1" indent="-179388">
                    <a:spcBef>
                      <a:spcPts val="600"/>
                    </a:spcBef>
                    <a:buFont typeface="Arial" panose="020B0604020202020204" pitchFamily="34" charset="0"/>
                    <a:buChar char="•"/>
                  </a:pPr>
                  <a:r>
                    <a:rPr lang="en-VN">
                      <a:latin typeface="Arial" panose="020B0604020202020204" pitchFamily="34" charset="0"/>
                      <a:cs typeface="Arial" panose="020B0604020202020204" pitchFamily="34" charset="0"/>
                      <a:sym typeface="Wingdings" pitchFamily="2" charset="2"/>
                    </a:rPr>
                    <a:t>ERCP</a:t>
                  </a:r>
                </a:p>
                <a:p>
                  <a:pPr marL="179388" lvl="1" indent="-179388">
                    <a:spcBef>
                      <a:spcPts val="600"/>
                    </a:spcBef>
                    <a:buFont typeface="Arial" panose="020B0604020202020204" pitchFamily="34" charset="0"/>
                    <a:buChar char="•"/>
                  </a:pPr>
                  <a:r>
                    <a:rPr lang="en-VN">
                      <a:latin typeface="Arial" panose="020B0604020202020204" pitchFamily="34" charset="0"/>
                      <a:cs typeface="Arial" panose="020B0604020202020204" pitchFamily="34" charset="0"/>
                      <a:sym typeface="Wingdings" pitchFamily="2" charset="2"/>
                    </a:rPr>
                    <a:t>PTPD</a:t>
                  </a:r>
                </a:p>
                <a:p>
                  <a:pPr marL="179388" lvl="1" indent="-179388">
                    <a:spcBef>
                      <a:spcPts val="600"/>
                    </a:spcBef>
                    <a:buFont typeface="Arial" panose="020B0604020202020204" pitchFamily="34" charset="0"/>
                    <a:buChar char="•"/>
                  </a:pPr>
                  <a:r>
                    <a:rPr lang="en-VN">
                      <a:latin typeface="Arial" panose="020B0604020202020204" pitchFamily="34" charset="0"/>
                      <a:cs typeface="Arial" panose="020B0604020202020204" pitchFamily="34" charset="0"/>
                      <a:sym typeface="Wingdings" pitchFamily="2" charset="2"/>
                    </a:rPr>
                    <a:t>Nối tắt mật – ruột</a:t>
                  </a:r>
                </a:p>
              </p:txBody>
            </p:sp>
          </p:grpSp>
          <p:grpSp>
            <p:nvGrpSpPr>
              <p:cNvPr id="37" name="Google Shape;1220;p38">
                <a:extLst>
                  <a:ext uri="{FF2B5EF4-FFF2-40B4-BE49-F238E27FC236}">
                    <a16:creationId xmlns:a16="http://schemas.microsoft.com/office/drawing/2014/main" id="{9BEE9938-21A5-6823-50D5-665DA1F7FE7C}"/>
                  </a:ext>
                </a:extLst>
              </p:cNvPr>
              <p:cNvGrpSpPr/>
              <p:nvPr/>
            </p:nvGrpSpPr>
            <p:grpSpPr>
              <a:xfrm>
                <a:off x="4759829" y="1475375"/>
                <a:ext cx="1651807" cy="2867388"/>
                <a:chOff x="4759829" y="1475375"/>
                <a:chExt cx="1651807" cy="2867388"/>
              </a:xfrm>
            </p:grpSpPr>
            <p:sp>
              <p:nvSpPr>
                <p:cNvPr id="38" name="Google Shape;1221;p38">
                  <a:extLst>
                    <a:ext uri="{FF2B5EF4-FFF2-40B4-BE49-F238E27FC236}">
                      <a16:creationId xmlns:a16="http://schemas.microsoft.com/office/drawing/2014/main" id="{90DFE3FB-105C-3C03-EC0A-B04A95A9A0A2}"/>
                    </a:ext>
                  </a:extLst>
                </p:cNvPr>
                <p:cNvSpPr/>
                <p:nvPr/>
              </p:nvSpPr>
              <p:spPr>
                <a:xfrm>
                  <a:off x="5113669" y="4173169"/>
                  <a:ext cx="179766" cy="169574"/>
                </a:xfrm>
                <a:custGeom>
                  <a:avLst/>
                  <a:gdLst/>
                  <a:ahLst/>
                  <a:cxnLst/>
                  <a:rect l="l" t="t" r="r" b="b"/>
                  <a:pathLst>
                    <a:path w="6085" h="5740" extrusionOk="0">
                      <a:moveTo>
                        <a:pt x="6085" y="1"/>
                      </a:moveTo>
                      <a:lnTo>
                        <a:pt x="1" y="703"/>
                      </a:lnTo>
                      <a:lnTo>
                        <a:pt x="4799" y="5739"/>
                      </a:lnTo>
                      <a:lnTo>
                        <a:pt x="6085" y="1"/>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222;p38">
                  <a:extLst>
                    <a:ext uri="{FF2B5EF4-FFF2-40B4-BE49-F238E27FC236}">
                      <a16:creationId xmlns:a16="http://schemas.microsoft.com/office/drawing/2014/main" id="{91575CB3-DAC3-FE7D-E48C-7FA960916D35}"/>
                    </a:ext>
                  </a:extLst>
                </p:cNvPr>
                <p:cNvSpPr/>
                <p:nvPr/>
              </p:nvSpPr>
              <p:spPr>
                <a:xfrm>
                  <a:off x="5940578" y="4173169"/>
                  <a:ext cx="180121" cy="169574"/>
                </a:xfrm>
                <a:custGeom>
                  <a:avLst/>
                  <a:gdLst/>
                  <a:ahLst/>
                  <a:cxnLst/>
                  <a:rect l="l" t="t" r="r" b="b"/>
                  <a:pathLst>
                    <a:path w="6097" h="5740" extrusionOk="0">
                      <a:moveTo>
                        <a:pt x="0" y="1"/>
                      </a:moveTo>
                      <a:lnTo>
                        <a:pt x="1298" y="5739"/>
                      </a:lnTo>
                      <a:lnTo>
                        <a:pt x="6096" y="703"/>
                      </a:lnTo>
                      <a:lnTo>
                        <a:pt x="0" y="1"/>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23;p38">
                  <a:extLst>
                    <a:ext uri="{FF2B5EF4-FFF2-40B4-BE49-F238E27FC236}">
                      <a16:creationId xmlns:a16="http://schemas.microsoft.com/office/drawing/2014/main" id="{72994B48-124C-651E-6E93-A35388CBF5F9}"/>
                    </a:ext>
                  </a:extLst>
                </p:cNvPr>
                <p:cNvSpPr/>
                <p:nvPr/>
              </p:nvSpPr>
              <p:spPr>
                <a:xfrm>
                  <a:off x="5924744" y="1475375"/>
                  <a:ext cx="158318" cy="139322"/>
                </a:xfrm>
                <a:custGeom>
                  <a:avLst/>
                  <a:gdLst/>
                  <a:ahLst/>
                  <a:cxnLst/>
                  <a:rect l="l" t="t" r="r" b="b"/>
                  <a:pathLst>
                    <a:path w="5359" h="4716" extrusionOk="0">
                      <a:moveTo>
                        <a:pt x="953" y="0"/>
                      </a:moveTo>
                      <a:lnTo>
                        <a:pt x="0" y="4715"/>
                      </a:lnTo>
                      <a:lnTo>
                        <a:pt x="5358" y="4715"/>
                      </a:lnTo>
                      <a:lnTo>
                        <a:pt x="953" y="0"/>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24;p38">
                  <a:extLst>
                    <a:ext uri="{FF2B5EF4-FFF2-40B4-BE49-F238E27FC236}">
                      <a16:creationId xmlns:a16="http://schemas.microsoft.com/office/drawing/2014/main" id="{9AA3A1B2-A1E4-D710-FD94-FCB370C07113}"/>
                    </a:ext>
                  </a:extLst>
                </p:cNvPr>
                <p:cNvSpPr/>
                <p:nvPr/>
              </p:nvSpPr>
              <p:spPr>
                <a:xfrm>
                  <a:off x="4759829" y="2113046"/>
                  <a:ext cx="168865" cy="185025"/>
                </a:xfrm>
                <a:custGeom>
                  <a:avLst/>
                  <a:gdLst/>
                  <a:ahLst/>
                  <a:cxnLst/>
                  <a:rect l="l" t="t" r="r" b="b"/>
                  <a:pathLst>
                    <a:path w="5716" h="6263" extrusionOk="0">
                      <a:moveTo>
                        <a:pt x="5395" y="0"/>
                      </a:moveTo>
                      <a:lnTo>
                        <a:pt x="1" y="834"/>
                      </a:lnTo>
                      <a:lnTo>
                        <a:pt x="5716" y="6263"/>
                      </a:lnTo>
                      <a:lnTo>
                        <a:pt x="5395" y="0"/>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2" name="Google Shape;1225;p38">
                  <a:extLst>
                    <a:ext uri="{FF2B5EF4-FFF2-40B4-BE49-F238E27FC236}">
                      <a16:creationId xmlns:a16="http://schemas.microsoft.com/office/drawing/2014/main" id="{7765C69B-1863-7EA3-F475-E054DF13C23A}"/>
                    </a:ext>
                  </a:extLst>
                </p:cNvPr>
                <p:cNvSpPr/>
                <p:nvPr/>
              </p:nvSpPr>
              <p:spPr>
                <a:xfrm>
                  <a:off x="4866416" y="1569217"/>
                  <a:ext cx="1545220" cy="2633274"/>
                </a:xfrm>
                <a:custGeom>
                  <a:avLst/>
                  <a:gdLst/>
                  <a:ahLst/>
                  <a:cxnLst/>
                  <a:rect l="l" t="t" r="r" b="b"/>
                  <a:pathLst>
                    <a:path w="52305" h="84285" extrusionOk="0">
                      <a:moveTo>
                        <a:pt x="1" y="0"/>
                      </a:moveTo>
                      <a:lnTo>
                        <a:pt x="1" y="84284"/>
                      </a:lnTo>
                      <a:lnTo>
                        <a:pt x="52305" y="84284"/>
                      </a:lnTo>
                      <a:lnTo>
                        <a:pt x="52305" y="0"/>
                      </a:lnTo>
                      <a:close/>
                    </a:path>
                  </a:pathLst>
                </a:custGeom>
                <a:ln/>
              </p:spPr>
              <p:style>
                <a:lnRef idx="2">
                  <a:schemeClr val="accent4"/>
                </a:lnRef>
                <a:fillRef idx="1">
                  <a:schemeClr val="lt1"/>
                </a:fillRef>
                <a:effectRef idx="0">
                  <a:schemeClr val="accent4"/>
                </a:effectRef>
                <a:fontRef idx="minor">
                  <a:schemeClr val="dk1"/>
                </a:fontRef>
              </p:style>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a:latin typeface="Arial" panose="020B0604020202020204" pitchFamily="34" charset="0"/>
                    <a:ea typeface="Roboto"/>
                    <a:cs typeface="Arial" panose="020B0604020202020204" pitchFamily="34" charset="0"/>
                    <a:sym typeface="Roboto"/>
                  </a:endParaRPr>
                </a:p>
              </p:txBody>
            </p:sp>
            <p:sp>
              <p:nvSpPr>
                <p:cNvPr id="43" name="Google Shape;1226;p38">
                  <a:extLst>
                    <a:ext uri="{FF2B5EF4-FFF2-40B4-BE49-F238E27FC236}">
                      <a16:creationId xmlns:a16="http://schemas.microsoft.com/office/drawing/2014/main" id="{F6F9BDD9-CFD1-8896-A886-8FB33E204CF0}"/>
                    </a:ext>
                  </a:extLst>
                </p:cNvPr>
                <p:cNvSpPr/>
                <p:nvPr/>
              </p:nvSpPr>
              <p:spPr>
                <a:xfrm>
                  <a:off x="4759829" y="1475375"/>
                  <a:ext cx="1193133" cy="662343"/>
                </a:xfrm>
                <a:custGeom>
                  <a:avLst/>
                  <a:gdLst/>
                  <a:ahLst/>
                  <a:cxnLst/>
                  <a:rect l="l" t="t" r="r" b="b"/>
                  <a:pathLst>
                    <a:path w="40387" h="22420" extrusionOk="0">
                      <a:moveTo>
                        <a:pt x="1" y="0"/>
                      </a:moveTo>
                      <a:lnTo>
                        <a:pt x="1" y="22420"/>
                      </a:lnTo>
                      <a:lnTo>
                        <a:pt x="35898" y="22420"/>
                      </a:lnTo>
                      <a:cubicBezTo>
                        <a:pt x="38375" y="22420"/>
                        <a:pt x="40387" y="20407"/>
                        <a:pt x="40387" y="17931"/>
                      </a:cubicBezTo>
                      <a:lnTo>
                        <a:pt x="40387" y="0"/>
                      </a:ln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b="1" err="1">
                      <a:solidFill>
                        <a:schemeClr val="tx1"/>
                      </a:solidFill>
                      <a:latin typeface="Arial" panose="020B0604020202020204" pitchFamily="34" charset="0"/>
                      <a:ea typeface="Fira Sans Extra Condensed Medium"/>
                      <a:cs typeface="Arial" panose="020B0604020202020204" pitchFamily="34" charset="0"/>
                      <a:sym typeface="Fira Sans Extra Condensed Medium"/>
                    </a:rPr>
                    <a:t>Tắc</a:t>
                  </a:r>
                  <a:r>
                    <a:rPr lang="en" sz="1700" b="1">
                      <a:solidFill>
                        <a:schemeClr val="tx1"/>
                      </a:solidFill>
                      <a:latin typeface="Arial" panose="020B0604020202020204" pitchFamily="34" charset="0"/>
                      <a:ea typeface="Fira Sans Extra Condensed Medium"/>
                      <a:cs typeface="Arial" panose="020B0604020202020204" pitchFamily="34" charset="0"/>
                      <a:sym typeface="Fira Sans Extra Condensed Medium"/>
                    </a:rPr>
                    <a:t> </a:t>
                  </a:r>
                  <a:r>
                    <a:rPr lang="en" sz="1700" b="1" err="1">
                      <a:solidFill>
                        <a:schemeClr val="tx1"/>
                      </a:solidFill>
                      <a:latin typeface="Arial" panose="020B0604020202020204" pitchFamily="34" charset="0"/>
                      <a:ea typeface="Fira Sans Extra Condensed Medium"/>
                      <a:cs typeface="Arial" panose="020B0604020202020204" pitchFamily="34" charset="0"/>
                      <a:sym typeface="Fira Sans Extra Condensed Medium"/>
                    </a:rPr>
                    <a:t>nghẽn</a:t>
                  </a:r>
                  <a:r>
                    <a:rPr lang="en" sz="1700" b="1">
                      <a:solidFill>
                        <a:schemeClr val="tx1"/>
                      </a:solidFill>
                      <a:latin typeface="Arial" panose="020B0604020202020204" pitchFamily="34" charset="0"/>
                      <a:ea typeface="Fira Sans Extra Condensed Medium"/>
                      <a:cs typeface="Arial" panose="020B0604020202020204" pitchFamily="34" charset="0"/>
                      <a:sym typeface="Fira Sans Extra Condensed Medium"/>
                    </a:rPr>
                    <a:t> </a:t>
                  </a:r>
                  <a:r>
                    <a:rPr lang="en" sz="1700" b="1" err="1">
                      <a:solidFill>
                        <a:schemeClr val="tx1"/>
                      </a:solidFill>
                      <a:latin typeface="Arial" panose="020B0604020202020204" pitchFamily="34" charset="0"/>
                      <a:ea typeface="Fira Sans Extra Condensed Medium"/>
                      <a:cs typeface="Arial" panose="020B0604020202020204" pitchFamily="34" charset="0"/>
                      <a:sym typeface="Fira Sans Extra Condensed Medium"/>
                    </a:rPr>
                    <a:t>tá</a:t>
                  </a:r>
                  <a:r>
                    <a:rPr lang="en" sz="1700" b="1">
                      <a:solidFill>
                        <a:schemeClr val="tx1"/>
                      </a:solidFill>
                      <a:latin typeface="Arial" panose="020B0604020202020204" pitchFamily="34" charset="0"/>
                      <a:ea typeface="Fira Sans Extra Condensed Medium"/>
                      <a:cs typeface="Arial" panose="020B0604020202020204" pitchFamily="34" charset="0"/>
                      <a:sym typeface="Fira Sans Extra Condensed Medium"/>
                    </a:rPr>
                    <a:t> </a:t>
                  </a:r>
                  <a:r>
                    <a:rPr lang="en" sz="1700" b="1" err="1">
                      <a:solidFill>
                        <a:schemeClr val="tx1"/>
                      </a:solidFill>
                      <a:latin typeface="Arial" panose="020B0604020202020204" pitchFamily="34" charset="0"/>
                      <a:ea typeface="Fira Sans Extra Condensed Medium"/>
                      <a:cs typeface="Arial" panose="020B0604020202020204" pitchFamily="34" charset="0"/>
                      <a:sym typeface="Fira Sans Extra Condensed Medium"/>
                    </a:rPr>
                    <a:t>tràng</a:t>
                  </a:r>
                  <a:endParaRPr b="1">
                    <a:solidFill>
                      <a:schemeClr val="tx1"/>
                    </a:solidFill>
                    <a:latin typeface="Arial" panose="020B0604020202020204" pitchFamily="34" charset="0"/>
                    <a:cs typeface="Arial" panose="020B0604020202020204" pitchFamily="34" charset="0"/>
                  </a:endParaRPr>
                </a:p>
              </p:txBody>
            </p:sp>
            <p:sp>
              <p:nvSpPr>
                <p:cNvPr id="44" name="Google Shape;1227;p38">
                  <a:extLst>
                    <a:ext uri="{FF2B5EF4-FFF2-40B4-BE49-F238E27FC236}">
                      <a16:creationId xmlns:a16="http://schemas.microsoft.com/office/drawing/2014/main" id="{86A19B6E-D619-FB33-5F4A-31530693681D}"/>
                    </a:ext>
                  </a:extLst>
                </p:cNvPr>
                <p:cNvSpPr/>
                <p:nvPr/>
              </p:nvSpPr>
              <p:spPr>
                <a:xfrm>
                  <a:off x="5255407" y="3787689"/>
                  <a:ext cx="723555" cy="555074"/>
                </a:xfrm>
                <a:custGeom>
                  <a:avLst/>
                  <a:gdLst/>
                  <a:ahLst/>
                  <a:cxnLst/>
                  <a:rect l="l" t="t" r="r" b="b"/>
                  <a:pathLst>
                    <a:path w="24492" h="18789" extrusionOk="0">
                      <a:moveTo>
                        <a:pt x="4478" y="0"/>
                      </a:moveTo>
                      <a:cubicBezTo>
                        <a:pt x="2001" y="0"/>
                        <a:pt x="1" y="2012"/>
                        <a:pt x="1" y="4489"/>
                      </a:cubicBezTo>
                      <a:lnTo>
                        <a:pt x="1" y="18788"/>
                      </a:lnTo>
                      <a:lnTo>
                        <a:pt x="24492" y="18788"/>
                      </a:lnTo>
                      <a:lnTo>
                        <a:pt x="24492" y="4489"/>
                      </a:lnTo>
                      <a:cubicBezTo>
                        <a:pt x="24492" y="2012"/>
                        <a:pt x="22480" y="0"/>
                        <a:pt x="20003" y="0"/>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a:latin typeface="Arial" panose="020B0604020202020204" pitchFamily="34" charset="0"/>
                    <a:cs typeface="Arial" panose="020B0604020202020204" pitchFamily="34" charset="0"/>
                  </a:endParaRPr>
                </a:p>
              </p:txBody>
            </p:sp>
            <p:sp>
              <p:nvSpPr>
                <p:cNvPr id="45" name="Google Shape;1229;p38">
                  <a:extLst>
                    <a:ext uri="{FF2B5EF4-FFF2-40B4-BE49-F238E27FC236}">
                      <a16:creationId xmlns:a16="http://schemas.microsoft.com/office/drawing/2014/main" id="{1ECC26C6-2BE7-58FD-6BDA-04C4BAE026B0}"/>
                    </a:ext>
                  </a:extLst>
                </p:cNvPr>
                <p:cNvSpPr txBox="1"/>
                <p:nvPr/>
              </p:nvSpPr>
              <p:spPr>
                <a:xfrm>
                  <a:off x="4824821" y="2192403"/>
                  <a:ext cx="1458900" cy="632100"/>
                </a:xfrm>
                <a:prstGeom prst="rect">
                  <a:avLst/>
                </a:prstGeom>
                <a:noFill/>
                <a:ln>
                  <a:noFill/>
                </a:ln>
              </p:spPr>
              <p:txBody>
                <a:bodyPr spcFirstLastPara="1" wrap="square" lIns="91425" tIns="91425" rIns="91425" bIns="91425" anchor="ctr" anchorCtr="0">
                  <a:noAutofit/>
                </a:bodyPr>
                <a:lstStyle/>
                <a:p>
                  <a:pPr marL="179388" lvl="0" indent="-179388" algn="ctr">
                    <a:buFont typeface="Arial" panose="020B0604020202020204" pitchFamily="34" charset="0"/>
                    <a:buChar char="•"/>
                  </a:pPr>
                  <a:r>
                    <a:rPr lang="en-VN">
                      <a:latin typeface="Arial" panose="020B0604020202020204" pitchFamily="34" charset="0"/>
                      <a:cs typeface="Arial" panose="020B0604020202020204" pitchFamily="34" charset="0"/>
                      <a:sym typeface="Wingdings" pitchFamily="2" charset="2"/>
                    </a:rPr>
                    <a:t>Nối tắt vị tràng</a:t>
                  </a:r>
                  <a:endParaRPr>
                    <a:latin typeface="Arial" panose="020B0604020202020204" pitchFamily="34" charset="0"/>
                    <a:ea typeface="Roboto"/>
                    <a:cs typeface="Arial" panose="020B0604020202020204" pitchFamily="34" charset="0"/>
                    <a:sym typeface="Roboto"/>
                  </a:endParaRPr>
                </a:p>
              </p:txBody>
            </p:sp>
          </p:grpSp>
        </p:grpSp>
        <p:sp>
          <p:nvSpPr>
            <p:cNvPr id="34" name="TextBox 10">
              <a:extLst>
                <a:ext uri="{FF2B5EF4-FFF2-40B4-BE49-F238E27FC236}">
                  <a16:creationId xmlns:a16="http://schemas.microsoft.com/office/drawing/2014/main" id="{6923D1AF-C17A-C48F-006D-EF949C1E33AD}"/>
                </a:ext>
              </a:extLst>
            </p:cNvPr>
            <p:cNvSpPr txBox="1"/>
            <p:nvPr/>
          </p:nvSpPr>
          <p:spPr>
            <a:xfrm>
              <a:off x="1513217" y="2412403"/>
              <a:ext cx="1735242" cy="2011098"/>
            </a:xfrm>
            <a:prstGeom prst="rect">
              <a:avLst/>
            </a:prstGeom>
            <a:noFill/>
          </p:spPr>
          <p:txBody>
            <a:bodyPr wrap="square" rtlCol="0" anchor="ctr">
              <a:spAutoFit/>
            </a:bodyPr>
            <a:lstStyle/>
            <a:p>
              <a:pPr marL="179388" indent="-169863">
                <a:spcBef>
                  <a:spcPts val="600"/>
                </a:spcBef>
                <a:buClr>
                  <a:schemeClr val="dk1"/>
                </a:buClr>
                <a:buSzPct val="100000"/>
                <a:buFont typeface="Arial" panose="020B0604020202020204" pitchFamily="34" charset="0"/>
                <a:buChar char="•"/>
              </a:pPr>
              <a:r>
                <a:rPr lang="en-US" err="1">
                  <a:latin typeface="Arial" panose="020B0604020202020204" pitchFamily="34" charset="0"/>
                  <a:cs typeface="Arial" panose="020B0604020202020204" pitchFamily="34" charset="0"/>
                  <a:sym typeface="Wingdings" pitchFamily="2" charset="2"/>
                </a:rPr>
                <a:t>Thuốc</a:t>
              </a:r>
              <a:r>
                <a:rPr lang="en-US">
                  <a:latin typeface="Arial" panose="020B0604020202020204" pitchFamily="34" charset="0"/>
                  <a:cs typeface="Arial" panose="020B0604020202020204" pitchFamily="34" charset="0"/>
                  <a:sym typeface="Wingdings" pitchFamily="2" charset="2"/>
                </a:rPr>
                <a:t> </a:t>
              </a:r>
              <a:r>
                <a:rPr lang="en-US" err="1">
                  <a:latin typeface="Arial" panose="020B0604020202020204" pitchFamily="34" charset="0"/>
                  <a:cs typeface="Arial" panose="020B0604020202020204" pitchFamily="34" charset="0"/>
                  <a:sym typeface="Wingdings" pitchFamily="2" charset="2"/>
                </a:rPr>
                <a:t>giảm</a:t>
              </a:r>
              <a:r>
                <a:rPr lang="en-US">
                  <a:latin typeface="Arial" panose="020B0604020202020204" pitchFamily="34" charset="0"/>
                  <a:cs typeface="Arial" panose="020B0604020202020204" pitchFamily="34" charset="0"/>
                  <a:sym typeface="Wingdings" pitchFamily="2" charset="2"/>
                </a:rPr>
                <a:t> </a:t>
              </a:r>
              <a:r>
                <a:rPr lang="en-US" err="1">
                  <a:latin typeface="Arial" panose="020B0604020202020204" pitchFamily="34" charset="0"/>
                  <a:cs typeface="Arial" panose="020B0604020202020204" pitchFamily="34" charset="0"/>
                  <a:sym typeface="Wingdings" pitchFamily="2" charset="2"/>
                </a:rPr>
                <a:t>đau</a:t>
              </a:r>
              <a:endParaRPr lang="en-US">
                <a:latin typeface="Arial" panose="020B0604020202020204" pitchFamily="34" charset="0"/>
                <a:cs typeface="Arial" panose="020B0604020202020204" pitchFamily="34" charset="0"/>
                <a:sym typeface="Wingdings" pitchFamily="2" charset="2"/>
              </a:endParaRPr>
            </a:p>
            <a:p>
              <a:pPr marL="179388" indent="-169863">
                <a:spcBef>
                  <a:spcPts val="600"/>
                </a:spcBef>
                <a:buClr>
                  <a:schemeClr val="dk1"/>
                </a:buClr>
                <a:buSzPct val="100000"/>
                <a:buFont typeface="Arial" panose="020B0604020202020204" pitchFamily="34" charset="0"/>
                <a:buChar char="•"/>
              </a:pPr>
              <a:r>
                <a:rPr lang="en-US" err="1">
                  <a:latin typeface="Arial" panose="020B0604020202020204" pitchFamily="34" charset="0"/>
                  <a:cs typeface="Arial" panose="020B0604020202020204" pitchFamily="34" charset="0"/>
                  <a:sym typeface="Wingdings" pitchFamily="2" charset="2"/>
                </a:rPr>
                <a:t>Phong</a:t>
              </a:r>
              <a:r>
                <a:rPr lang="en-US">
                  <a:latin typeface="Arial" panose="020B0604020202020204" pitchFamily="34" charset="0"/>
                  <a:cs typeface="Arial" panose="020B0604020202020204" pitchFamily="34" charset="0"/>
                  <a:sym typeface="Wingdings" pitchFamily="2" charset="2"/>
                </a:rPr>
                <a:t> </a:t>
              </a:r>
              <a:r>
                <a:rPr lang="en-US" err="1">
                  <a:latin typeface="Arial" panose="020B0604020202020204" pitchFamily="34" charset="0"/>
                  <a:cs typeface="Arial" panose="020B0604020202020204" pitchFamily="34" charset="0"/>
                  <a:sym typeface="Wingdings" pitchFamily="2" charset="2"/>
                </a:rPr>
                <a:t>bế</a:t>
              </a:r>
              <a:r>
                <a:rPr lang="en-US">
                  <a:latin typeface="Arial" panose="020B0604020202020204" pitchFamily="34" charset="0"/>
                  <a:cs typeface="Arial" panose="020B0604020202020204" pitchFamily="34" charset="0"/>
                  <a:sym typeface="Wingdings" pitchFamily="2" charset="2"/>
                </a:rPr>
                <a:t> </a:t>
              </a:r>
              <a:r>
                <a:rPr lang="en-US" err="1">
                  <a:latin typeface="Arial" panose="020B0604020202020204" pitchFamily="34" charset="0"/>
                  <a:cs typeface="Arial" panose="020B0604020202020204" pitchFamily="34" charset="0"/>
                  <a:sym typeface="Wingdings" pitchFamily="2" charset="2"/>
                </a:rPr>
                <a:t>đám</a:t>
              </a:r>
              <a:r>
                <a:rPr lang="en-US">
                  <a:latin typeface="Arial" panose="020B0604020202020204" pitchFamily="34" charset="0"/>
                  <a:cs typeface="Arial" panose="020B0604020202020204" pitchFamily="34" charset="0"/>
                  <a:sym typeface="Wingdings" pitchFamily="2" charset="2"/>
                </a:rPr>
                <a:t> </a:t>
              </a:r>
              <a:r>
                <a:rPr lang="en-US" err="1">
                  <a:latin typeface="Arial" panose="020B0604020202020204" pitchFamily="34" charset="0"/>
                  <a:cs typeface="Arial" panose="020B0604020202020204" pitchFamily="34" charset="0"/>
                  <a:sym typeface="Wingdings" pitchFamily="2" charset="2"/>
                </a:rPr>
                <a:t>rối</a:t>
              </a:r>
              <a:r>
                <a:rPr lang="en-US">
                  <a:latin typeface="Arial" panose="020B0604020202020204" pitchFamily="34" charset="0"/>
                  <a:cs typeface="Arial" panose="020B0604020202020204" pitchFamily="34" charset="0"/>
                  <a:sym typeface="Wingdings" pitchFamily="2" charset="2"/>
                </a:rPr>
                <a:t> </a:t>
              </a:r>
              <a:r>
                <a:rPr lang="en-US" err="1">
                  <a:latin typeface="Arial" panose="020B0604020202020204" pitchFamily="34" charset="0"/>
                  <a:cs typeface="Arial" panose="020B0604020202020204" pitchFamily="34" charset="0"/>
                  <a:sym typeface="Wingdings" pitchFamily="2" charset="2"/>
                </a:rPr>
                <a:t>thần</a:t>
              </a:r>
              <a:r>
                <a:rPr lang="en-US">
                  <a:latin typeface="Arial" panose="020B0604020202020204" pitchFamily="34" charset="0"/>
                  <a:cs typeface="Arial" panose="020B0604020202020204" pitchFamily="34" charset="0"/>
                  <a:sym typeface="Wingdings" pitchFamily="2" charset="2"/>
                </a:rPr>
                <a:t> </a:t>
              </a:r>
              <a:r>
                <a:rPr lang="en-US" err="1">
                  <a:latin typeface="Arial" panose="020B0604020202020204" pitchFamily="34" charset="0"/>
                  <a:cs typeface="Arial" panose="020B0604020202020204" pitchFamily="34" charset="0"/>
                  <a:sym typeface="Wingdings" pitchFamily="2" charset="2"/>
                </a:rPr>
                <a:t>kinh</a:t>
              </a:r>
              <a:r>
                <a:rPr lang="en-US">
                  <a:latin typeface="Arial" panose="020B0604020202020204" pitchFamily="34" charset="0"/>
                  <a:cs typeface="Arial" panose="020B0604020202020204" pitchFamily="34" charset="0"/>
                  <a:sym typeface="Wingdings" pitchFamily="2" charset="2"/>
                </a:rPr>
                <a:t> </a:t>
              </a:r>
              <a:r>
                <a:rPr lang="en-US" err="1">
                  <a:latin typeface="Arial" panose="020B0604020202020204" pitchFamily="34" charset="0"/>
                  <a:cs typeface="Arial" panose="020B0604020202020204" pitchFamily="34" charset="0"/>
                  <a:sym typeface="Wingdings" pitchFamily="2" charset="2"/>
                </a:rPr>
                <a:t>tạng</a:t>
              </a:r>
              <a:endParaRPr lang="en-US">
                <a:latin typeface="Arial" panose="020B0604020202020204" pitchFamily="34" charset="0"/>
                <a:cs typeface="Arial" panose="020B0604020202020204" pitchFamily="34" charset="0"/>
              </a:endParaRPr>
            </a:p>
            <a:p>
              <a:pPr marL="179388" indent="-169863">
                <a:spcBef>
                  <a:spcPts val="600"/>
                </a:spcBef>
                <a:buClr>
                  <a:schemeClr val="dk1"/>
                </a:buClr>
                <a:buSzPct val="100000"/>
                <a:buFont typeface="Arial" panose="020B0604020202020204" pitchFamily="34" charset="0"/>
                <a:buChar char="•"/>
              </a:pPr>
              <a:r>
                <a:rPr lang="en-US" err="1">
                  <a:latin typeface="Arial" panose="020B0604020202020204" pitchFamily="34" charset="0"/>
                  <a:cs typeface="Arial" panose="020B0604020202020204" pitchFamily="34" charset="0"/>
                  <a:sym typeface="Roboto"/>
                </a:rPr>
                <a:t>Cắt</a:t>
              </a:r>
              <a:r>
                <a:rPr lang="en-US">
                  <a:latin typeface="Arial" panose="020B0604020202020204" pitchFamily="34" charset="0"/>
                  <a:cs typeface="Arial" panose="020B0604020202020204" pitchFamily="34" charset="0"/>
                  <a:sym typeface="Roboto"/>
                </a:rPr>
                <a:t> </a:t>
              </a:r>
              <a:r>
                <a:rPr lang="en-US" err="1">
                  <a:latin typeface="Arial" panose="020B0604020202020204" pitchFamily="34" charset="0"/>
                  <a:cs typeface="Arial" panose="020B0604020202020204" pitchFamily="34" charset="0"/>
                  <a:sym typeface="Roboto"/>
                </a:rPr>
                <a:t>thần</a:t>
              </a:r>
              <a:r>
                <a:rPr lang="en-US">
                  <a:latin typeface="Arial" panose="020B0604020202020204" pitchFamily="34" charset="0"/>
                  <a:cs typeface="Arial" panose="020B0604020202020204" pitchFamily="34" charset="0"/>
                  <a:sym typeface="Roboto"/>
                </a:rPr>
                <a:t> </a:t>
              </a:r>
              <a:r>
                <a:rPr lang="en-US" err="1">
                  <a:latin typeface="Arial" panose="020B0604020202020204" pitchFamily="34" charset="0"/>
                  <a:cs typeface="Arial" panose="020B0604020202020204" pitchFamily="34" charset="0"/>
                  <a:sym typeface="Roboto"/>
                </a:rPr>
                <a:t>kinh</a:t>
              </a:r>
              <a:r>
                <a:rPr lang="en-US">
                  <a:latin typeface="Arial" panose="020B0604020202020204" pitchFamily="34" charset="0"/>
                  <a:cs typeface="Arial" panose="020B0604020202020204" pitchFamily="34" charset="0"/>
                  <a:sym typeface="Roboto"/>
                </a:rPr>
                <a:t> </a:t>
              </a:r>
              <a:r>
                <a:rPr lang="en-US" err="1">
                  <a:latin typeface="Arial" panose="020B0604020202020204" pitchFamily="34" charset="0"/>
                  <a:cs typeface="Arial" panose="020B0604020202020204" pitchFamily="34" charset="0"/>
                  <a:sym typeface="Roboto"/>
                </a:rPr>
                <a:t>tạng</a:t>
              </a:r>
              <a:r>
                <a:rPr lang="en-US">
                  <a:latin typeface="Arial" panose="020B0604020202020204" pitchFamily="34" charset="0"/>
                  <a:cs typeface="Arial" panose="020B0604020202020204" pitchFamily="34" charset="0"/>
                  <a:sym typeface="Roboto"/>
                </a:rPr>
                <a:t> qua </a:t>
              </a:r>
              <a:r>
                <a:rPr lang="en-US" err="1">
                  <a:latin typeface="Arial" panose="020B0604020202020204" pitchFamily="34" charset="0"/>
                  <a:cs typeface="Arial" panose="020B0604020202020204" pitchFamily="34" charset="0"/>
                  <a:sym typeface="Roboto"/>
                </a:rPr>
                <a:t>nội</a:t>
              </a:r>
              <a:r>
                <a:rPr lang="en-US">
                  <a:latin typeface="Arial" panose="020B0604020202020204" pitchFamily="34" charset="0"/>
                  <a:cs typeface="Arial" panose="020B0604020202020204" pitchFamily="34" charset="0"/>
                  <a:sym typeface="Roboto"/>
                </a:rPr>
                <a:t> </a:t>
              </a:r>
              <a:r>
                <a:rPr lang="en-US" err="1">
                  <a:latin typeface="Arial" panose="020B0604020202020204" pitchFamily="34" charset="0"/>
                  <a:cs typeface="Arial" panose="020B0604020202020204" pitchFamily="34" charset="0"/>
                  <a:sym typeface="Roboto"/>
                </a:rPr>
                <a:t>soi</a:t>
              </a:r>
              <a:r>
                <a:rPr lang="en-US">
                  <a:latin typeface="Arial" panose="020B0604020202020204" pitchFamily="34" charset="0"/>
                  <a:cs typeface="Arial" panose="020B0604020202020204" pitchFamily="34" charset="0"/>
                  <a:sym typeface="Roboto"/>
                </a:rPr>
                <a:t> </a:t>
              </a:r>
              <a:r>
                <a:rPr lang="en-US" err="1">
                  <a:latin typeface="Arial" panose="020B0604020202020204" pitchFamily="34" charset="0"/>
                  <a:cs typeface="Arial" panose="020B0604020202020204" pitchFamily="34" charset="0"/>
                  <a:sym typeface="Roboto"/>
                </a:rPr>
                <a:t>lồng</a:t>
              </a:r>
              <a:r>
                <a:rPr lang="en-US">
                  <a:latin typeface="Arial" panose="020B0604020202020204" pitchFamily="34" charset="0"/>
                  <a:cs typeface="Arial" panose="020B0604020202020204" pitchFamily="34" charset="0"/>
                  <a:sym typeface="Roboto"/>
                </a:rPr>
                <a:t> </a:t>
              </a:r>
              <a:r>
                <a:rPr lang="en-US" err="1">
                  <a:latin typeface="Arial" panose="020B0604020202020204" pitchFamily="34" charset="0"/>
                  <a:cs typeface="Arial" panose="020B0604020202020204" pitchFamily="34" charset="0"/>
                  <a:sym typeface="Roboto"/>
                </a:rPr>
                <a:t>ngực</a:t>
              </a:r>
              <a:endParaRPr lang="en-US">
                <a:latin typeface="Arial" panose="020B0604020202020204" pitchFamily="34" charset="0"/>
                <a:cs typeface="Arial" panose="020B0604020202020204" pitchFamily="34" charset="0"/>
                <a:sym typeface="Roboto"/>
              </a:endParaRPr>
            </a:p>
            <a:p>
              <a:pPr>
                <a:spcBef>
                  <a:spcPts val="600"/>
                </a:spcBef>
              </a:pPr>
              <a:endParaRPr lang="en-VN">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28740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Giai đoạn tiến triển và di căn</a:t>
            </a:r>
          </a:p>
        </p:txBody>
      </p:sp>
      <p:sp>
        <p:nvSpPr>
          <p:cNvPr id="2" name="Chỗ dành sẵn cho Nội dung 2">
            <a:extLst>
              <a:ext uri="{FF2B5EF4-FFF2-40B4-BE49-F238E27FC236}">
                <a16:creationId xmlns:a16="http://schemas.microsoft.com/office/drawing/2014/main" id="{697D6949-3996-72E0-A21C-C59759E8FB95}"/>
              </a:ext>
            </a:extLst>
          </p:cNvPr>
          <p:cNvSpPr>
            <a:spLocks noGrp="1"/>
          </p:cNvSpPr>
          <p:nvPr>
            <p:ph idx="1"/>
          </p:nvPr>
        </p:nvSpPr>
        <p:spPr>
          <a:xfrm>
            <a:off x="846841" y="909735"/>
            <a:ext cx="10498317" cy="432711"/>
          </a:xfrm>
          <a:solidFill>
            <a:schemeClr val="accent2">
              <a:lumMod val="40000"/>
              <a:lumOff val="60000"/>
            </a:schemeClr>
          </a:solidFill>
          <a:ln>
            <a:noFill/>
          </a:ln>
        </p:spPr>
        <p:txBody>
          <a:bodyPr>
            <a:normAutofit/>
          </a:bodyPr>
          <a:lstStyle/>
          <a:p>
            <a:pPr marL="0" indent="0">
              <a:buNone/>
            </a:pPr>
            <a:r>
              <a:rPr lang="en-US" sz="2000" b="1" u="sng">
                <a:latin typeface="Arial" panose="020B0604020202020204" pitchFamily="34" charset="0"/>
                <a:cs typeface="Arial" panose="020B0604020202020204" pitchFamily="34" charset="0"/>
              </a:rPr>
              <a:t>Điều trị giảm nhẹ:</a:t>
            </a:r>
          </a:p>
          <a:p>
            <a:endParaRPr lang="vi-VN" sz="2000">
              <a:latin typeface="Arial" panose="020B0604020202020204" pitchFamily="34" charset="0"/>
              <a:cs typeface="Arial" panose="020B0604020202020204" pitchFamily="34" charset="0"/>
            </a:endParaRPr>
          </a:p>
        </p:txBody>
      </p:sp>
      <p:pic>
        <p:nvPicPr>
          <p:cNvPr id="5" name="Hình ảnh 4">
            <a:extLst>
              <a:ext uri="{FF2B5EF4-FFF2-40B4-BE49-F238E27FC236}">
                <a16:creationId xmlns:a16="http://schemas.microsoft.com/office/drawing/2014/main" id="{78119732-0695-1F59-0556-2842407553F2}"/>
              </a:ext>
            </a:extLst>
          </p:cNvPr>
          <p:cNvPicPr>
            <a:picLocks noChangeAspect="1"/>
          </p:cNvPicPr>
          <p:nvPr/>
        </p:nvPicPr>
        <p:blipFill>
          <a:blip r:embed="rId3"/>
          <a:stretch>
            <a:fillRect/>
          </a:stretch>
        </p:blipFill>
        <p:spPr>
          <a:xfrm>
            <a:off x="3395661" y="1419225"/>
            <a:ext cx="5400675" cy="4019550"/>
          </a:xfrm>
          <a:prstGeom prst="rect">
            <a:avLst/>
          </a:prstGeom>
        </p:spPr>
      </p:pic>
    </p:spTree>
    <p:extLst>
      <p:ext uri="{BB962C8B-B14F-4D97-AF65-F5344CB8AC3E}">
        <p14:creationId xmlns:p14="http://schemas.microsoft.com/office/powerpoint/2010/main" val="3713279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Giai đoạn tiến triển và di căn</a:t>
            </a:r>
          </a:p>
        </p:txBody>
      </p:sp>
      <p:sp>
        <p:nvSpPr>
          <p:cNvPr id="2" name="Chỗ dành sẵn cho Nội dung 2">
            <a:extLst>
              <a:ext uri="{FF2B5EF4-FFF2-40B4-BE49-F238E27FC236}">
                <a16:creationId xmlns:a16="http://schemas.microsoft.com/office/drawing/2014/main" id="{697D6949-3996-72E0-A21C-C59759E8FB95}"/>
              </a:ext>
            </a:extLst>
          </p:cNvPr>
          <p:cNvSpPr>
            <a:spLocks noGrp="1"/>
          </p:cNvSpPr>
          <p:nvPr>
            <p:ph idx="1"/>
          </p:nvPr>
        </p:nvSpPr>
        <p:spPr>
          <a:xfrm>
            <a:off x="846841" y="909735"/>
            <a:ext cx="10498317" cy="432711"/>
          </a:xfrm>
          <a:solidFill>
            <a:schemeClr val="accent2">
              <a:lumMod val="40000"/>
              <a:lumOff val="60000"/>
            </a:schemeClr>
          </a:solidFill>
          <a:ln>
            <a:noFill/>
          </a:ln>
        </p:spPr>
        <p:txBody>
          <a:bodyPr>
            <a:normAutofit/>
          </a:bodyPr>
          <a:lstStyle/>
          <a:p>
            <a:pPr marL="0" indent="0">
              <a:buNone/>
            </a:pPr>
            <a:r>
              <a:rPr lang="en-US" sz="2000" b="1" u="sng">
                <a:latin typeface="Arial" panose="020B0604020202020204" pitchFamily="34" charset="0"/>
                <a:cs typeface="Arial" panose="020B0604020202020204" pitchFamily="34" charset="0"/>
              </a:rPr>
              <a:t>Điều trị giảm nhẹ:</a:t>
            </a:r>
          </a:p>
          <a:p>
            <a:endParaRPr lang="vi-VN" sz="2000">
              <a:latin typeface="Arial" panose="020B0604020202020204" pitchFamily="34" charset="0"/>
              <a:cs typeface="Arial" panose="020B0604020202020204" pitchFamily="34" charset="0"/>
            </a:endParaRPr>
          </a:p>
        </p:txBody>
      </p:sp>
      <p:pic>
        <p:nvPicPr>
          <p:cNvPr id="6" name="Hình ảnh 5">
            <a:extLst>
              <a:ext uri="{FF2B5EF4-FFF2-40B4-BE49-F238E27FC236}">
                <a16:creationId xmlns:a16="http://schemas.microsoft.com/office/drawing/2014/main" id="{D13398C8-7336-1768-1C49-00328C1F05C8}"/>
              </a:ext>
            </a:extLst>
          </p:cNvPr>
          <p:cNvPicPr>
            <a:picLocks noChangeAspect="1"/>
          </p:cNvPicPr>
          <p:nvPr/>
        </p:nvPicPr>
        <p:blipFill>
          <a:blip r:embed="rId3"/>
          <a:stretch>
            <a:fillRect/>
          </a:stretch>
        </p:blipFill>
        <p:spPr>
          <a:xfrm>
            <a:off x="526207" y="1662112"/>
            <a:ext cx="5447081" cy="3533775"/>
          </a:xfrm>
          <a:prstGeom prst="rect">
            <a:avLst/>
          </a:prstGeom>
        </p:spPr>
      </p:pic>
      <p:pic>
        <p:nvPicPr>
          <p:cNvPr id="8" name="Hình ảnh 7">
            <a:extLst>
              <a:ext uri="{FF2B5EF4-FFF2-40B4-BE49-F238E27FC236}">
                <a16:creationId xmlns:a16="http://schemas.microsoft.com/office/drawing/2014/main" id="{50CD62A6-5FF1-753D-D4DB-D94AE628A7FA}"/>
              </a:ext>
            </a:extLst>
          </p:cNvPr>
          <p:cNvPicPr>
            <a:picLocks noChangeAspect="1"/>
          </p:cNvPicPr>
          <p:nvPr/>
        </p:nvPicPr>
        <p:blipFill>
          <a:blip r:embed="rId4"/>
          <a:stretch>
            <a:fillRect/>
          </a:stretch>
        </p:blipFill>
        <p:spPr>
          <a:xfrm>
            <a:off x="6618693" y="1662111"/>
            <a:ext cx="5047100" cy="3533775"/>
          </a:xfrm>
          <a:prstGeom prst="rect">
            <a:avLst/>
          </a:prstGeom>
        </p:spPr>
      </p:pic>
    </p:spTree>
    <p:extLst>
      <p:ext uri="{BB962C8B-B14F-4D97-AF65-F5344CB8AC3E}">
        <p14:creationId xmlns:p14="http://schemas.microsoft.com/office/powerpoint/2010/main" val="14356443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Biến chứng sau phẫu thuật cắt khối tá tuỵ</a:t>
            </a:r>
          </a:p>
        </p:txBody>
      </p:sp>
      <p:graphicFrame>
        <p:nvGraphicFramePr>
          <p:cNvPr id="6" name="Bảng 6">
            <a:extLst>
              <a:ext uri="{FF2B5EF4-FFF2-40B4-BE49-F238E27FC236}">
                <a16:creationId xmlns:a16="http://schemas.microsoft.com/office/drawing/2014/main" id="{A4218FEB-94AE-4C1B-D23E-64600A60558B}"/>
              </a:ext>
            </a:extLst>
          </p:cNvPr>
          <p:cNvGraphicFramePr>
            <a:graphicFrameLocks noGrp="1"/>
          </p:cNvGraphicFramePr>
          <p:nvPr>
            <p:extLst>
              <p:ext uri="{D42A27DB-BD31-4B8C-83A1-F6EECF244321}">
                <p14:modId xmlns:p14="http://schemas.microsoft.com/office/powerpoint/2010/main" val="295555657"/>
              </p:ext>
            </p:extLst>
          </p:nvPr>
        </p:nvGraphicFramePr>
        <p:xfrm>
          <a:off x="2305050" y="1102784"/>
          <a:ext cx="7581900" cy="4652432"/>
        </p:xfrm>
        <a:graphic>
          <a:graphicData uri="http://schemas.openxmlformats.org/drawingml/2006/table">
            <a:tbl>
              <a:tblPr firstRow="1" bandRow="1">
                <a:tableStyleId>{F5AB1C69-6EDB-4FF4-983F-18BD219EF322}</a:tableStyleId>
              </a:tblPr>
              <a:tblGrid>
                <a:gridCol w="3790950">
                  <a:extLst>
                    <a:ext uri="{9D8B030D-6E8A-4147-A177-3AD203B41FA5}">
                      <a16:colId xmlns:a16="http://schemas.microsoft.com/office/drawing/2014/main" val="2083120583"/>
                    </a:ext>
                  </a:extLst>
                </a:gridCol>
                <a:gridCol w="3790950">
                  <a:extLst>
                    <a:ext uri="{9D8B030D-6E8A-4147-A177-3AD203B41FA5}">
                      <a16:colId xmlns:a16="http://schemas.microsoft.com/office/drawing/2014/main" val="3137963961"/>
                    </a:ext>
                  </a:extLst>
                </a:gridCol>
              </a:tblGrid>
              <a:tr h="581554">
                <a:tc>
                  <a:txBody>
                    <a:bodyPr/>
                    <a:lstStyle/>
                    <a:p>
                      <a:pPr algn="ctr"/>
                      <a:r>
                        <a:rPr lang="en-US">
                          <a:latin typeface="Arial" panose="020B0604020202020204" pitchFamily="34" charset="0"/>
                          <a:cs typeface="Arial" panose="020B0604020202020204" pitchFamily="34" charset="0"/>
                        </a:rPr>
                        <a:t>Biến chứng</a:t>
                      </a:r>
                    </a:p>
                  </a:txBody>
                  <a:tcPr/>
                </a:tc>
                <a:tc>
                  <a:txBody>
                    <a:bodyPr/>
                    <a:lstStyle/>
                    <a:p>
                      <a:pPr algn="ctr"/>
                      <a:r>
                        <a:rPr lang="en-US">
                          <a:latin typeface="Arial" panose="020B0604020202020204" pitchFamily="34" charset="0"/>
                          <a:cs typeface="Arial" panose="020B0604020202020204" pitchFamily="34" charset="0"/>
                        </a:rPr>
                        <a:t>Tần suất</a:t>
                      </a:r>
                    </a:p>
                  </a:txBody>
                  <a:tcPr/>
                </a:tc>
                <a:extLst>
                  <a:ext uri="{0D108BD9-81ED-4DB2-BD59-A6C34878D82A}">
                    <a16:rowId xmlns:a16="http://schemas.microsoft.com/office/drawing/2014/main" val="2561806603"/>
                  </a:ext>
                </a:extLst>
              </a:tr>
              <a:tr h="581554">
                <a:tc>
                  <a:txBody>
                    <a:bodyPr/>
                    <a:lstStyle/>
                    <a:p>
                      <a:r>
                        <a:rPr lang="en-US">
                          <a:latin typeface="Arial" panose="020B0604020202020204" pitchFamily="34" charset="0"/>
                          <a:cs typeface="Arial" panose="020B0604020202020204" pitchFamily="34" charset="0"/>
                        </a:rPr>
                        <a:t>Chậm tống xuất dạ dày</a:t>
                      </a:r>
                    </a:p>
                  </a:txBody>
                  <a:tcPr/>
                </a:tc>
                <a:tc>
                  <a:txBody>
                    <a:bodyPr/>
                    <a:lstStyle/>
                    <a:p>
                      <a:r>
                        <a:rPr lang="en-US">
                          <a:latin typeface="Arial" panose="020B0604020202020204" pitchFamily="34" charset="0"/>
                          <a:cs typeface="Arial" panose="020B0604020202020204" pitchFamily="34" charset="0"/>
                        </a:rPr>
                        <a:t>18%</a:t>
                      </a:r>
                    </a:p>
                  </a:txBody>
                  <a:tcPr/>
                </a:tc>
                <a:extLst>
                  <a:ext uri="{0D108BD9-81ED-4DB2-BD59-A6C34878D82A}">
                    <a16:rowId xmlns:a16="http://schemas.microsoft.com/office/drawing/2014/main" val="1537875897"/>
                  </a:ext>
                </a:extLst>
              </a:tr>
              <a:tr h="581554">
                <a:tc>
                  <a:txBody>
                    <a:bodyPr/>
                    <a:lstStyle/>
                    <a:p>
                      <a:r>
                        <a:rPr lang="en-US">
                          <a:latin typeface="Arial" panose="020B0604020202020204" pitchFamily="34" charset="0"/>
                          <a:cs typeface="Arial" panose="020B0604020202020204" pitchFamily="34" charset="0"/>
                        </a:rPr>
                        <a:t>Rò tuỵ</a:t>
                      </a:r>
                    </a:p>
                  </a:txBody>
                  <a:tcPr/>
                </a:tc>
                <a:tc>
                  <a:txBody>
                    <a:bodyPr/>
                    <a:lstStyle/>
                    <a:p>
                      <a:r>
                        <a:rPr lang="en-US">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612983939"/>
                  </a:ext>
                </a:extLst>
              </a:tr>
              <a:tr h="581554">
                <a:tc>
                  <a:txBody>
                    <a:bodyPr/>
                    <a:lstStyle/>
                    <a:p>
                      <a:r>
                        <a:rPr lang="en-US">
                          <a:latin typeface="Arial" panose="020B0604020202020204" pitchFamily="34" charset="0"/>
                          <a:cs typeface="Arial" panose="020B0604020202020204" pitchFamily="34" charset="0"/>
                        </a:rPr>
                        <a:t>Nhiễm khuẩn vết mổ</a:t>
                      </a:r>
                    </a:p>
                  </a:txBody>
                  <a:tcPr/>
                </a:tc>
                <a:tc>
                  <a:txBody>
                    <a:bodyPr/>
                    <a:lstStyle/>
                    <a:p>
                      <a:r>
                        <a:rPr lang="en-US">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3579815840"/>
                  </a:ext>
                </a:extLst>
              </a:tr>
              <a:tr h="581554">
                <a:tc>
                  <a:txBody>
                    <a:bodyPr/>
                    <a:lstStyle/>
                    <a:p>
                      <a:r>
                        <a:rPr lang="en-US">
                          <a:latin typeface="Arial" panose="020B0604020202020204" pitchFamily="34" charset="0"/>
                          <a:cs typeface="Arial" panose="020B0604020202020204" pitchFamily="34" charset="0"/>
                        </a:rPr>
                        <a:t>Áp xe trong ổ bụng</a:t>
                      </a:r>
                    </a:p>
                  </a:txBody>
                  <a:tcPr/>
                </a:tc>
                <a:tc>
                  <a:txBody>
                    <a:bodyPr/>
                    <a:lstStyle/>
                    <a:p>
                      <a:r>
                        <a:rPr lang="en-US">
                          <a:latin typeface="Arial" panose="020B0604020202020204" pitchFamily="34" charset="0"/>
                          <a:cs typeface="Arial" panose="020B0604020202020204" pitchFamily="34" charset="0"/>
                        </a:rPr>
                        <a:t>6%</a:t>
                      </a:r>
                    </a:p>
                  </a:txBody>
                  <a:tcPr/>
                </a:tc>
                <a:extLst>
                  <a:ext uri="{0D108BD9-81ED-4DB2-BD59-A6C34878D82A}">
                    <a16:rowId xmlns:a16="http://schemas.microsoft.com/office/drawing/2014/main" val="3877604881"/>
                  </a:ext>
                </a:extLst>
              </a:tr>
              <a:tr h="581554">
                <a:tc>
                  <a:txBody>
                    <a:bodyPr/>
                    <a:lstStyle/>
                    <a:p>
                      <a:r>
                        <a:rPr lang="en-US">
                          <a:latin typeface="Arial" panose="020B0604020202020204" pitchFamily="34" charset="0"/>
                          <a:cs typeface="Arial" panose="020B0604020202020204" pitchFamily="34" charset="0"/>
                        </a:rPr>
                        <a:t>Chảy máu sau mổ</a:t>
                      </a:r>
                    </a:p>
                  </a:txBody>
                  <a:tcPr/>
                </a:tc>
                <a:tc>
                  <a:txBody>
                    <a:bodyPr/>
                    <a:lstStyle/>
                    <a:p>
                      <a:r>
                        <a:rPr lang="en-US">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730004034"/>
                  </a:ext>
                </a:extLst>
              </a:tr>
              <a:tr h="581554">
                <a:tc>
                  <a:txBody>
                    <a:bodyPr/>
                    <a:lstStyle/>
                    <a:p>
                      <a:r>
                        <a:rPr lang="en-US">
                          <a:latin typeface="Arial" panose="020B0604020202020204" pitchFamily="34" charset="0"/>
                          <a:cs typeface="Arial" panose="020B0604020202020204" pitchFamily="34" charset="0"/>
                        </a:rPr>
                        <a:t>Diễn tiến nặng bệnh tim phổi kèm</a:t>
                      </a:r>
                    </a:p>
                  </a:txBody>
                  <a:tcPr/>
                </a:tc>
                <a:tc>
                  <a:txBody>
                    <a:bodyPr/>
                    <a:lstStyle/>
                    <a:p>
                      <a:r>
                        <a:rPr lang="en-US">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23097759"/>
                  </a:ext>
                </a:extLst>
              </a:tr>
              <a:tr h="581554">
                <a:tc>
                  <a:txBody>
                    <a:bodyPr/>
                    <a:lstStyle/>
                    <a:p>
                      <a:r>
                        <a:rPr lang="en-US">
                          <a:latin typeface="Arial" panose="020B0604020202020204" pitchFamily="34" charset="0"/>
                          <a:cs typeface="Arial" panose="020B0604020202020204" pitchFamily="34" charset="0"/>
                        </a:rPr>
                        <a:t>Rò mật và dưỡng chấp</a:t>
                      </a:r>
                    </a:p>
                  </a:txBody>
                  <a:tcPr/>
                </a:tc>
                <a:tc>
                  <a:txBody>
                    <a:bodyPr/>
                    <a:lstStyle/>
                    <a:p>
                      <a:r>
                        <a:rPr lang="en-US">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4261223751"/>
                  </a:ext>
                </a:extLst>
              </a:tr>
            </a:tbl>
          </a:graphicData>
        </a:graphic>
      </p:graphicFrame>
    </p:spTree>
    <p:extLst>
      <p:ext uri="{BB962C8B-B14F-4D97-AF65-F5344CB8AC3E}">
        <p14:creationId xmlns:p14="http://schemas.microsoft.com/office/powerpoint/2010/main" val="274292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Biến chứng sau phẫu thuật cắt khối tá tuỵ</a:t>
            </a:r>
          </a:p>
        </p:txBody>
      </p:sp>
      <p:sp>
        <p:nvSpPr>
          <p:cNvPr id="2" name="Chỗ dành sẵn cho Nội dung 2">
            <a:extLst>
              <a:ext uri="{FF2B5EF4-FFF2-40B4-BE49-F238E27FC236}">
                <a16:creationId xmlns:a16="http://schemas.microsoft.com/office/drawing/2014/main" id="{582C5AAC-8E66-1B5D-3619-700D7C48E5B7}"/>
              </a:ext>
            </a:extLst>
          </p:cNvPr>
          <p:cNvSpPr>
            <a:spLocks noGrp="1"/>
          </p:cNvSpPr>
          <p:nvPr>
            <p:ph idx="1"/>
          </p:nvPr>
        </p:nvSpPr>
        <p:spPr>
          <a:xfrm>
            <a:off x="604722" y="1540099"/>
            <a:ext cx="10982555" cy="3777801"/>
          </a:xfrm>
          <a:solidFill>
            <a:schemeClr val="accent2">
              <a:lumMod val="40000"/>
              <a:lumOff val="60000"/>
            </a:schemeClr>
          </a:solidFill>
          <a:ln>
            <a:noFill/>
          </a:ln>
        </p:spPr>
        <p:txBody>
          <a:bodyPr>
            <a:normAutofit/>
          </a:bodyPr>
          <a:lstStyle/>
          <a:p>
            <a:pPr marL="0" indent="0">
              <a:buNone/>
            </a:pPr>
            <a:r>
              <a:rPr lang="en-US" sz="2400" b="1" u="sng">
                <a:latin typeface="Arial" panose="020B0604020202020204" pitchFamily="34" charset="0"/>
                <a:cs typeface="Arial" panose="020B0604020202020204" pitchFamily="34" charset="0"/>
              </a:rPr>
              <a:t>Chậm tống xuất dạ dày:</a:t>
            </a:r>
          </a:p>
          <a:p>
            <a:pPr marL="457200" indent="-457200">
              <a:buFont typeface="+mj-lt"/>
              <a:buAutoNum type="arabicPeriod"/>
            </a:pPr>
            <a:r>
              <a:rPr lang="en-US" sz="2000">
                <a:latin typeface="Arial" panose="020B0604020202020204" pitchFamily="34" charset="0"/>
                <a:cs typeface="Arial" panose="020B0604020202020204" pitchFamily="34" charset="0"/>
              </a:rPr>
              <a:t>Chẩn đoán: Khi cần lưu thông mũi – dạ dày trên 10 ngày và một trong các tiêu chuẩn sau</a:t>
            </a:r>
            <a:endParaRPr lang="en-US">
              <a:latin typeface="Arial" panose="020B0604020202020204" pitchFamily="34" charset="0"/>
              <a:cs typeface="Arial" panose="020B0604020202020204" pitchFamily="34" charset="0"/>
            </a:endParaRPr>
          </a:p>
          <a:p>
            <a:pPr lvl="1"/>
            <a:r>
              <a:rPr lang="en-US" sz="1800">
                <a:latin typeface="Arial" panose="020B0604020202020204" pitchFamily="34" charset="0"/>
                <a:cs typeface="Arial" panose="020B0604020202020204" pitchFamily="34" charset="0"/>
              </a:rPr>
              <a:t>Nôn ói sau rút thông mũi – dạ dày</a:t>
            </a:r>
          </a:p>
          <a:p>
            <a:pPr lvl="1"/>
            <a:r>
              <a:rPr lang="en-US" sz="1800">
                <a:latin typeface="Arial" panose="020B0604020202020204" pitchFamily="34" charset="0"/>
                <a:cs typeface="Arial" panose="020B0604020202020204" pitchFamily="34" charset="0"/>
              </a:rPr>
              <a:t>Cần sử dụng thuốc chống nôn sau ngày hậu phẫu 10</a:t>
            </a:r>
          </a:p>
          <a:p>
            <a:pPr lvl="1"/>
            <a:r>
              <a:rPr lang="en-US" sz="1800">
                <a:latin typeface="Arial" panose="020B0604020202020204" pitchFamily="34" charset="0"/>
                <a:cs typeface="Arial" panose="020B0604020202020204" pitchFamily="34" charset="0"/>
              </a:rPr>
              <a:t>Cần đặt lại thông mũi – dạ dày</a:t>
            </a:r>
          </a:p>
          <a:p>
            <a:pPr lvl="1"/>
            <a:r>
              <a:rPr lang="en-US" sz="1800">
                <a:latin typeface="Arial" panose="020B0604020202020204" pitchFamily="34" charset="0"/>
                <a:cs typeface="Arial" panose="020B0604020202020204" pitchFamily="34" charset="0"/>
              </a:rPr>
              <a:t>Không thể cải thiện khẩu phần ăn từ ngày hậu phẫu 14</a:t>
            </a:r>
          </a:p>
          <a:p>
            <a:pPr marL="457200" indent="-457200">
              <a:buFont typeface="+mj-lt"/>
              <a:buAutoNum type="arabicPeriod"/>
            </a:pPr>
            <a:r>
              <a:rPr lang="en-US" sz="2000">
                <a:latin typeface="Arial" panose="020B0604020202020204" pitchFamily="34" charset="0"/>
                <a:cs typeface="Arial" panose="020B0604020202020204" pitchFamily="34" charset="0"/>
              </a:rPr>
              <a:t>Cần loại trừ rò tuỵ và tụ dịch ổ bụng, CT Scan nên được thực hiện</a:t>
            </a:r>
          </a:p>
          <a:p>
            <a:pPr marL="457200" indent="-457200">
              <a:buFont typeface="+mj-lt"/>
              <a:buAutoNum type="arabicPeriod"/>
            </a:pP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14369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Biến chứng sau phẫu thuật cắt khối tá tuỵ</a:t>
            </a:r>
          </a:p>
        </p:txBody>
      </p:sp>
      <p:sp>
        <p:nvSpPr>
          <p:cNvPr id="2" name="Chỗ dành sẵn cho Nội dung 2">
            <a:extLst>
              <a:ext uri="{FF2B5EF4-FFF2-40B4-BE49-F238E27FC236}">
                <a16:creationId xmlns:a16="http://schemas.microsoft.com/office/drawing/2014/main" id="{582C5AAC-8E66-1B5D-3619-700D7C48E5B7}"/>
              </a:ext>
            </a:extLst>
          </p:cNvPr>
          <p:cNvSpPr>
            <a:spLocks noGrp="1"/>
          </p:cNvSpPr>
          <p:nvPr>
            <p:ph idx="1"/>
          </p:nvPr>
        </p:nvSpPr>
        <p:spPr>
          <a:xfrm>
            <a:off x="604722" y="1462199"/>
            <a:ext cx="10982555" cy="3933601"/>
          </a:xfrm>
          <a:solidFill>
            <a:schemeClr val="accent2">
              <a:lumMod val="40000"/>
              <a:lumOff val="60000"/>
            </a:schemeClr>
          </a:solidFill>
          <a:ln>
            <a:noFill/>
          </a:ln>
        </p:spPr>
        <p:txBody>
          <a:bodyPr>
            <a:normAutofit/>
          </a:bodyPr>
          <a:lstStyle/>
          <a:p>
            <a:pPr marL="0" indent="0">
              <a:buNone/>
            </a:pPr>
            <a:r>
              <a:rPr lang="en-US" sz="2400" b="1" u="sng">
                <a:latin typeface="Arial" panose="020B0604020202020204" pitchFamily="34" charset="0"/>
                <a:cs typeface="Arial" panose="020B0604020202020204" pitchFamily="34" charset="0"/>
              </a:rPr>
              <a:t>Rò tuỵ</a:t>
            </a:r>
          </a:p>
          <a:p>
            <a:pPr marL="457200" indent="-457200">
              <a:buFont typeface="+mj-lt"/>
              <a:buAutoNum type="arabicPeriod"/>
            </a:pPr>
            <a:r>
              <a:rPr lang="en-US" sz="2000">
                <a:latin typeface="Arial" panose="020B0604020202020204" pitchFamily="34" charset="0"/>
                <a:cs typeface="Arial" panose="020B0604020202020204" pitchFamily="34" charset="0"/>
              </a:rPr>
              <a:t>Chẩn đoán: Khi amylase trong dịch dẫn lưu kể từ ngày hậu phẫu 3 gấp 3 lần giá trị amylase bình thường trong huyết thanh, với bất kỳ hàm lượng nào</a:t>
            </a:r>
            <a:endParaRPr lang="en-US" sz="1800">
              <a:latin typeface="Arial" panose="020B0604020202020204" pitchFamily="34" charset="0"/>
              <a:cs typeface="Arial" panose="020B0604020202020204" pitchFamily="34" charset="0"/>
            </a:endParaRPr>
          </a:p>
          <a:p>
            <a:pPr marL="457200" indent="-457200">
              <a:buFont typeface="+mj-lt"/>
              <a:buAutoNum type="arabicPeriod"/>
            </a:pPr>
            <a:r>
              <a:rPr lang="en-US" sz="2000">
                <a:latin typeface="Arial" panose="020B0604020202020204" pitchFamily="34" charset="0"/>
                <a:cs typeface="Arial" panose="020B0604020202020204" pitchFamily="34" charset="0"/>
              </a:rPr>
              <a:t>3 mức độ</a:t>
            </a:r>
          </a:p>
          <a:p>
            <a:pPr lvl="1"/>
            <a:r>
              <a:rPr lang="en-US" sz="1800">
                <a:latin typeface="Arial" panose="020B0604020202020204" pitchFamily="34" charset="0"/>
                <a:cs typeface="Arial" panose="020B0604020202020204" pitchFamily="34" charset="0"/>
              </a:rPr>
              <a:t>Mức độ A: rò không triệu chứng, điều trị nội khoa </a:t>
            </a:r>
          </a:p>
          <a:p>
            <a:pPr lvl="1"/>
            <a:r>
              <a:rPr lang="en-US" sz="1800">
                <a:latin typeface="Arial" panose="020B0604020202020204" pitchFamily="34" charset="0"/>
                <a:cs typeface="Arial" panose="020B0604020202020204" pitchFamily="34" charset="0"/>
              </a:rPr>
              <a:t>Mức độ B: triệu chứng rõ, điều trị kháng sinh, dinh dưỡng, somatostain, dẫn lưu ra da</a:t>
            </a:r>
          </a:p>
          <a:p>
            <a:pPr lvl="1"/>
            <a:r>
              <a:rPr lang="en-US" sz="1800">
                <a:latin typeface="Arial" panose="020B0604020202020204" pitchFamily="34" charset="0"/>
                <a:cs typeface="Arial" panose="020B0604020202020204" pitchFamily="34" charset="0"/>
              </a:rPr>
              <a:t>Mức độ C: triệu chứng nặng, nhiễm khuẩn huyết, suy đa tạng, thường cần phẫu thuật lại</a:t>
            </a:r>
          </a:p>
          <a:p>
            <a:pPr marL="457200" indent="-457200">
              <a:buFont typeface="+mj-lt"/>
              <a:buAutoNum type="arabicPeriod"/>
            </a:pPr>
            <a:r>
              <a:rPr lang="en-US" sz="2000">
                <a:latin typeface="Arial" panose="020B0604020202020204" pitchFamily="34" charset="0"/>
                <a:cs typeface="Arial" panose="020B0604020202020204" pitchFamily="34" charset="0"/>
              </a:rPr>
              <a:t>Liên quan đến tỉ lệ tử vong 20 – 40%, kéo dài thời gian nằm viện và tăng chi phí nằm viện. </a:t>
            </a:r>
          </a:p>
          <a:p>
            <a:pPr marL="457200" indent="-457200">
              <a:buFont typeface="+mj-lt"/>
              <a:buAutoNum type="arabicPeriod"/>
            </a:pPr>
            <a:endParaRPr lang="en-US" sz="2000">
              <a:latin typeface="Arial" panose="020B0604020202020204" pitchFamily="34" charset="0"/>
              <a:cs typeface="Arial" panose="020B0604020202020204" pitchFamily="34" charset="0"/>
            </a:endParaRPr>
          </a:p>
          <a:p>
            <a:pPr marL="457200" indent="-457200">
              <a:buFont typeface="+mj-lt"/>
              <a:buAutoNum type="arabicPeriod"/>
            </a:pPr>
            <a:endParaRPr lang="en-US" sz="2000">
              <a:latin typeface="Arial" panose="020B0604020202020204" pitchFamily="34" charset="0"/>
              <a:cs typeface="Arial" panose="020B0604020202020204" pitchFamily="34" charset="0"/>
            </a:endParaRPr>
          </a:p>
          <a:p>
            <a:pPr marL="457200" indent="-457200">
              <a:buFont typeface="+mj-lt"/>
              <a:buAutoNum type="arabicPeriod"/>
            </a:pP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149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E7F6C0E7-12E7-7510-3219-A4EC7B22E2A0}"/>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600" b="1">
                <a:solidFill>
                  <a:srgbClr val="FFFFFF"/>
                </a:solidFill>
              </a:rPr>
              <a:t>Tiên lượng</a:t>
            </a:r>
          </a:p>
        </p:txBody>
      </p:sp>
      <p:graphicFrame>
        <p:nvGraphicFramePr>
          <p:cNvPr id="3" name="Diagram 4">
            <a:extLst>
              <a:ext uri="{FF2B5EF4-FFF2-40B4-BE49-F238E27FC236}">
                <a16:creationId xmlns:a16="http://schemas.microsoft.com/office/drawing/2014/main" id="{A53EF66F-175E-8E84-1F1F-64B2A2B376F3}"/>
              </a:ext>
            </a:extLst>
          </p:cNvPr>
          <p:cNvGraphicFramePr/>
          <p:nvPr>
            <p:extLst>
              <p:ext uri="{D42A27DB-BD31-4B8C-83A1-F6EECF244321}">
                <p14:modId xmlns:p14="http://schemas.microsoft.com/office/powerpoint/2010/main" val="1024618420"/>
              </p:ext>
            </p:extLst>
          </p:nvPr>
        </p:nvGraphicFramePr>
        <p:xfrm>
          <a:off x="4945905" y="686999"/>
          <a:ext cx="7830234" cy="5484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40019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Tiên lượng</a:t>
            </a:r>
          </a:p>
        </p:txBody>
      </p:sp>
      <p:sp>
        <p:nvSpPr>
          <p:cNvPr id="2" name="Chỗ dành sẵn cho Nội dung 2">
            <a:extLst>
              <a:ext uri="{FF2B5EF4-FFF2-40B4-BE49-F238E27FC236}">
                <a16:creationId xmlns:a16="http://schemas.microsoft.com/office/drawing/2014/main" id="{582C5AAC-8E66-1B5D-3619-700D7C48E5B7}"/>
              </a:ext>
            </a:extLst>
          </p:cNvPr>
          <p:cNvSpPr>
            <a:spLocks noGrp="1"/>
          </p:cNvSpPr>
          <p:nvPr>
            <p:ph idx="1"/>
          </p:nvPr>
        </p:nvSpPr>
        <p:spPr>
          <a:xfrm>
            <a:off x="604722" y="1743471"/>
            <a:ext cx="10982555" cy="3371058"/>
          </a:xfrm>
          <a:solidFill>
            <a:schemeClr val="accent2">
              <a:lumMod val="40000"/>
              <a:lumOff val="60000"/>
            </a:schemeClr>
          </a:solidFill>
          <a:ln>
            <a:noFill/>
          </a:ln>
        </p:spPr>
        <p:txBody>
          <a:bodyPr>
            <a:normAutofit/>
          </a:bodyPr>
          <a:lstStyle/>
          <a:p>
            <a:pPr>
              <a:spcBef>
                <a:spcPts val="1200"/>
              </a:spcBef>
              <a:buFont typeface="Arial" panose="020B0604020202020204" pitchFamily="34" charset="0"/>
              <a:buChar char="•"/>
            </a:pPr>
            <a:r>
              <a:rPr lang="vi-VN" sz="2000">
                <a:latin typeface="Arial" panose="020B0604020202020204" pitchFamily="34" charset="0"/>
                <a:cs typeface="Arial" panose="020B0604020202020204" pitchFamily="34" charset="0"/>
              </a:rPr>
              <a:t>Không phẫu thuật triệt để: tỉ lệ sống sau 5 năm là &lt;5%.</a:t>
            </a:r>
          </a:p>
          <a:p>
            <a:pPr>
              <a:spcBef>
                <a:spcPts val="1200"/>
              </a:spcBef>
              <a:buFont typeface="Arial" panose="020B0604020202020204" pitchFamily="34" charset="0"/>
              <a:buChar char="•"/>
            </a:pPr>
            <a:r>
              <a:rPr lang="vi-VN" sz="2000">
                <a:latin typeface="Arial" panose="020B0604020202020204" pitchFamily="34" charset="0"/>
                <a:cs typeface="Arial" panose="020B0604020202020204" pitchFamily="34" charset="0"/>
              </a:rPr>
              <a:t>Tỉ lệ sống còn 5 năm sau mổ đối với ung thư quanh bóng Vater có khả năng phẫu thuật triệt để là:</a:t>
            </a:r>
          </a:p>
          <a:p>
            <a:pPr marL="763588" indent="-273050">
              <a:spcBef>
                <a:spcPts val="1200"/>
              </a:spcBef>
              <a:buSzPct val="50000"/>
              <a:buFont typeface="Courier New" panose="02070309020205020404" pitchFamily="49" charset="0"/>
              <a:buChar char="o"/>
            </a:pPr>
            <a:r>
              <a:rPr lang="vi-VN" sz="2000">
                <a:latin typeface="Arial" panose="020B0604020202020204" pitchFamily="34" charset="0"/>
                <a:cs typeface="Arial" panose="020B0604020202020204" pitchFamily="34" charset="0"/>
              </a:rPr>
              <a:t>Ung thư đầu tụy: 15%</a:t>
            </a:r>
          </a:p>
          <a:p>
            <a:pPr marL="763588" indent="-273050">
              <a:spcBef>
                <a:spcPts val="1200"/>
              </a:spcBef>
              <a:buSzPct val="50000"/>
              <a:buFont typeface="Courier New" panose="02070309020205020404" pitchFamily="49" charset="0"/>
              <a:buChar char="o"/>
            </a:pPr>
            <a:r>
              <a:rPr lang="vi-VN" sz="2000">
                <a:latin typeface="Arial" panose="020B0604020202020204" pitchFamily="34" charset="0"/>
                <a:cs typeface="Arial" panose="020B0604020202020204" pitchFamily="34" charset="0"/>
              </a:rPr>
              <a:t>Ung thư bóng Vater: 39%</a:t>
            </a:r>
          </a:p>
          <a:p>
            <a:pPr marL="763588" indent="-273050">
              <a:spcBef>
                <a:spcPts val="1200"/>
              </a:spcBef>
              <a:buSzPct val="50000"/>
              <a:buFont typeface="Courier New" panose="02070309020205020404" pitchFamily="49" charset="0"/>
              <a:buChar char="o"/>
            </a:pPr>
            <a:r>
              <a:rPr lang="vi-VN" sz="2000">
                <a:latin typeface="Arial" panose="020B0604020202020204" pitchFamily="34" charset="0"/>
                <a:cs typeface="Arial" panose="020B0604020202020204" pitchFamily="34" charset="0"/>
              </a:rPr>
              <a:t>Ung thư đoạn cuối ống mật chủ: 27%</a:t>
            </a:r>
          </a:p>
          <a:p>
            <a:pPr marL="763588" indent="-273050">
              <a:spcBef>
                <a:spcPts val="1200"/>
              </a:spcBef>
              <a:buSzPct val="50000"/>
              <a:buFont typeface="Courier New" panose="02070309020205020404" pitchFamily="49" charset="0"/>
              <a:buChar char="o"/>
            </a:pPr>
            <a:r>
              <a:rPr lang="vi-VN" sz="2000">
                <a:latin typeface="Arial" panose="020B0604020202020204" pitchFamily="34" charset="0"/>
                <a:cs typeface="Arial" panose="020B0604020202020204" pitchFamily="34" charset="0"/>
              </a:rPr>
              <a:t>Ung thư tá tràng: 59%</a:t>
            </a:r>
          </a:p>
        </p:txBody>
      </p:sp>
    </p:spTree>
    <p:extLst>
      <p:ext uri="{BB962C8B-B14F-4D97-AF65-F5344CB8AC3E}">
        <p14:creationId xmlns:p14="http://schemas.microsoft.com/office/powerpoint/2010/main" val="9350789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6D336DAE-DEA9-8064-C8A5-3752D15631A8}"/>
              </a:ext>
            </a:extLst>
          </p:cNvPr>
          <p:cNvSpPr>
            <a:spLocks noGrp="1"/>
          </p:cNvSpPr>
          <p:nvPr>
            <p:ph type="title"/>
          </p:nvPr>
        </p:nvSpPr>
        <p:spPr>
          <a:xfrm>
            <a:off x="0" y="0"/>
            <a:ext cx="12192000" cy="432711"/>
          </a:xfrm>
        </p:spPr>
        <p:txBody>
          <a:bodyPr>
            <a:normAutofit fontScale="90000"/>
          </a:bodyPr>
          <a:lstStyle/>
          <a:p>
            <a:r>
              <a:rPr lang="en-US" b="1"/>
              <a:t>Tiên lượng</a:t>
            </a:r>
          </a:p>
        </p:txBody>
      </p:sp>
      <p:sp>
        <p:nvSpPr>
          <p:cNvPr id="2" name="Chỗ dành sẵn cho Nội dung 2">
            <a:extLst>
              <a:ext uri="{FF2B5EF4-FFF2-40B4-BE49-F238E27FC236}">
                <a16:creationId xmlns:a16="http://schemas.microsoft.com/office/drawing/2014/main" id="{582C5AAC-8E66-1B5D-3619-700D7C48E5B7}"/>
              </a:ext>
            </a:extLst>
          </p:cNvPr>
          <p:cNvSpPr>
            <a:spLocks noGrp="1"/>
          </p:cNvSpPr>
          <p:nvPr>
            <p:ph idx="1"/>
          </p:nvPr>
        </p:nvSpPr>
        <p:spPr>
          <a:xfrm>
            <a:off x="604722" y="1743471"/>
            <a:ext cx="10982555" cy="3371058"/>
          </a:xfrm>
          <a:solidFill>
            <a:schemeClr val="accent2">
              <a:lumMod val="40000"/>
              <a:lumOff val="60000"/>
            </a:schemeClr>
          </a:solidFill>
          <a:ln>
            <a:noFill/>
          </a:ln>
        </p:spPr>
        <p:txBody>
          <a:bodyPr>
            <a:normAutofit/>
          </a:bodyPr>
          <a:lstStyle/>
          <a:p>
            <a:pPr marL="139700" indent="0">
              <a:spcBef>
                <a:spcPts val="1200"/>
              </a:spcBef>
              <a:buNone/>
            </a:pPr>
            <a:r>
              <a:rPr lang="vi-VN" sz="2000">
                <a:latin typeface="Arial" panose="020B0604020202020204" pitchFamily="34" charset="0"/>
                <a:cs typeface="Arial" panose="020B0604020202020204" pitchFamily="34" charset="0"/>
              </a:rPr>
              <a:t>Tỉ lệ sống còn 10 năm sau mổ đối với ung thư quanh bóng Vater có khả năng phẫu thuật triệt để là:</a:t>
            </a:r>
          </a:p>
          <a:p>
            <a:pPr marL="720725" indent="-274638">
              <a:spcBef>
                <a:spcPts val="1200"/>
              </a:spcBef>
              <a:buFont typeface="Arial" panose="020B0604020202020204" pitchFamily="34" charset="0"/>
              <a:buChar char="•"/>
            </a:pPr>
            <a:r>
              <a:rPr lang="vi-VN" sz="2000">
                <a:latin typeface="Arial" panose="020B0604020202020204" pitchFamily="34" charset="0"/>
                <a:cs typeface="Arial" panose="020B0604020202020204" pitchFamily="34" charset="0"/>
              </a:rPr>
              <a:t>Ung thư tụy: 5% (cao hơn nếu GPB sau mổ là u biệt hóa tốt, diện cắt không còn tế bào ung thư)</a:t>
            </a:r>
          </a:p>
          <a:p>
            <a:pPr marL="720725" indent="-274638">
              <a:spcBef>
                <a:spcPts val="1200"/>
              </a:spcBef>
              <a:buFont typeface="Arial" panose="020B0604020202020204" pitchFamily="34" charset="0"/>
              <a:buChar char="•"/>
            </a:pPr>
            <a:r>
              <a:rPr lang="vi-VN" sz="2000">
                <a:latin typeface="Arial" panose="020B0604020202020204" pitchFamily="34" charset="0"/>
                <a:cs typeface="Arial" panose="020B0604020202020204" pitchFamily="34" charset="0"/>
              </a:rPr>
              <a:t>Ung thư bóng Vater: 25%</a:t>
            </a:r>
          </a:p>
          <a:p>
            <a:pPr marL="720725" indent="-274638">
              <a:spcBef>
                <a:spcPts val="1200"/>
              </a:spcBef>
              <a:buFont typeface="Arial" panose="020B0604020202020204" pitchFamily="34" charset="0"/>
              <a:buChar char="•"/>
            </a:pPr>
            <a:r>
              <a:rPr lang="vi-VN" sz="2000">
                <a:latin typeface="Arial" panose="020B0604020202020204" pitchFamily="34" charset="0"/>
                <a:cs typeface="Arial" panose="020B0604020202020204" pitchFamily="34" charset="0"/>
              </a:rPr>
              <a:t>Ung thư đoạn cuối ống mật chủ: 21%</a:t>
            </a:r>
          </a:p>
          <a:p>
            <a:pPr marL="720725" indent="-274638">
              <a:spcBef>
                <a:spcPts val="1200"/>
              </a:spcBef>
              <a:buFont typeface="Arial" panose="020B0604020202020204" pitchFamily="34" charset="0"/>
              <a:buChar char="•"/>
            </a:pPr>
            <a:r>
              <a:rPr lang="vi-VN" sz="2000">
                <a:latin typeface="Arial" panose="020B0604020202020204" pitchFamily="34" charset="0"/>
                <a:cs typeface="Arial" panose="020B0604020202020204" pitchFamily="34" charset="0"/>
              </a:rPr>
              <a:t>Ung thư tá tràng: 59%</a:t>
            </a:r>
          </a:p>
        </p:txBody>
      </p:sp>
    </p:spTree>
    <p:extLst>
      <p:ext uri="{BB962C8B-B14F-4D97-AF65-F5344CB8AC3E}">
        <p14:creationId xmlns:p14="http://schemas.microsoft.com/office/powerpoint/2010/main" val="26406079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405ED87A-BE4B-524E-11EA-6863C5D87556}"/>
              </a:ext>
            </a:extLst>
          </p:cNvPr>
          <p:cNvSpPr>
            <a:spLocks noGrp="1"/>
          </p:cNvSpPr>
          <p:nvPr>
            <p:ph type="title"/>
          </p:nvPr>
        </p:nvSpPr>
        <p:spPr>
          <a:xfrm>
            <a:off x="2231136" y="467418"/>
            <a:ext cx="7729728" cy="1188720"/>
          </a:xfrm>
          <a:prstGeom prst="ellipse">
            <a:avLst/>
          </a:prstGeom>
          <a:solidFill>
            <a:srgbClr val="FFFFFF"/>
          </a:solidFill>
        </p:spPr>
        <p:txBody>
          <a:bodyPr>
            <a:normAutofit/>
          </a:bodyPr>
          <a:lstStyle/>
          <a:p>
            <a:r>
              <a:rPr lang="en-US" b="1"/>
              <a:t>Kết luận</a:t>
            </a:r>
          </a:p>
        </p:txBody>
      </p:sp>
      <p:sp>
        <p:nvSpPr>
          <p:cNvPr id="4" name="Chỗ dành sẵn cho Nội dung 2">
            <a:extLst>
              <a:ext uri="{FF2B5EF4-FFF2-40B4-BE49-F238E27FC236}">
                <a16:creationId xmlns:a16="http://schemas.microsoft.com/office/drawing/2014/main" id="{56D3E60B-C956-8784-4DD2-04BB88B7BF6E}"/>
              </a:ext>
            </a:extLst>
          </p:cNvPr>
          <p:cNvSpPr>
            <a:spLocks noGrp="1"/>
          </p:cNvSpPr>
          <p:nvPr>
            <p:ph idx="1"/>
          </p:nvPr>
        </p:nvSpPr>
        <p:spPr>
          <a:xfrm>
            <a:off x="1706062" y="2291262"/>
            <a:ext cx="8779512" cy="2879256"/>
          </a:xfrm>
        </p:spPr>
        <p:txBody>
          <a:bodyPr>
            <a:normAutofit/>
          </a:bodyPr>
          <a:lstStyle/>
          <a:p>
            <a:pPr marL="457200" indent="-457200">
              <a:spcBef>
                <a:spcPts val="1200"/>
              </a:spcBef>
              <a:buFont typeface="+mj-lt"/>
              <a:buAutoNum type="arabicPeriod"/>
            </a:pPr>
            <a:r>
              <a:rPr lang="en-US">
                <a:solidFill>
                  <a:srgbClr val="404040"/>
                </a:solidFill>
                <a:latin typeface="Arial" panose="020B0604020202020204" pitchFamily="34" charset="0"/>
                <a:cs typeface="Arial" panose="020B0604020202020204" pitchFamily="34" charset="0"/>
              </a:rPr>
              <a:t>Triệu chứng lâm sàng của u quanh bóng Vater đa dạng, mơ hồ. Vàng da và sụt cân là triệu chứng thường gặp nhất.</a:t>
            </a:r>
          </a:p>
          <a:p>
            <a:pPr marL="457200" indent="-457200">
              <a:spcBef>
                <a:spcPts val="1200"/>
              </a:spcBef>
              <a:buFont typeface="+mj-lt"/>
              <a:buAutoNum type="arabicPeriod"/>
            </a:pPr>
            <a:r>
              <a:rPr lang="en-US">
                <a:solidFill>
                  <a:srgbClr val="404040"/>
                </a:solidFill>
                <a:latin typeface="Arial" panose="020B0604020202020204" pitchFamily="34" charset="0"/>
                <a:cs typeface="Arial" panose="020B0604020202020204" pitchFamily="34" charset="0"/>
              </a:rPr>
              <a:t>Thăm khám và hỏi bệnh sử kĩ càng có thể giúp phân biệt từng loại u. </a:t>
            </a:r>
          </a:p>
          <a:p>
            <a:pPr marL="457200" indent="-457200">
              <a:spcBef>
                <a:spcPts val="1200"/>
              </a:spcBef>
              <a:buFont typeface="+mj-lt"/>
              <a:buAutoNum type="arabicPeriod"/>
            </a:pPr>
            <a:r>
              <a:rPr lang="en-US">
                <a:solidFill>
                  <a:srgbClr val="404040"/>
                </a:solidFill>
                <a:latin typeface="Arial" panose="020B0604020202020204" pitchFamily="34" charset="0"/>
                <a:cs typeface="Arial" panose="020B0604020202020204" pitchFamily="34" charset="0"/>
              </a:rPr>
              <a:t>Chẩn đoán thường dựa vào kết hợp lâm sàng, hình ảnh học và giải phẫu bệnh trước hoặc trong mổ</a:t>
            </a:r>
          </a:p>
          <a:p>
            <a:pPr marL="457200" indent="-457200">
              <a:spcBef>
                <a:spcPts val="1200"/>
              </a:spcBef>
              <a:buFont typeface="+mj-lt"/>
              <a:buAutoNum type="arabicPeriod"/>
            </a:pPr>
            <a:endParaRPr lang="vi-VN">
              <a:solidFill>
                <a:srgbClr val="40404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6405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0C0FE3-2011-04F9-684A-3288ACB61512}"/>
              </a:ext>
            </a:extLst>
          </p:cNvPr>
          <p:cNvSpPr>
            <a:spLocks noGrp="1"/>
          </p:cNvSpPr>
          <p:nvPr>
            <p:ph type="title"/>
          </p:nvPr>
        </p:nvSpPr>
        <p:spPr>
          <a:xfrm>
            <a:off x="0" y="-1734"/>
            <a:ext cx="12192000" cy="432711"/>
          </a:xfrm>
        </p:spPr>
        <p:txBody>
          <a:bodyPr>
            <a:normAutofit fontScale="90000"/>
          </a:bodyPr>
          <a:lstStyle/>
          <a:p>
            <a:r>
              <a:rPr lang="en-US" b="1"/>
              <a:t>Ung thư đầu tuỵ</a:t>
            </a:r>
          </a:p>
        </p:txBody>
      </p:sp>
      <p:sp>
        <p:nvSpPr>
          <p:cNvPr id="3" name="Chỗ dành sẵn cho Nội dung 2">
            <a:extLst>
              <a:ext uri="{FF2B5EF4-FFF2-40B4-BE49-F238E27FC236}">
                <a16:creationId xmlns:a16="http://schemas.microsoft.com/office/drawing/2014/main" id="{C106F18F-3C60-736E-0CD6-859DBAF99D23}"/>
              </a:ext>
            </a:extLst>
          </p:cNvPr>
          <p:cNvSpPr>
            <a:spLocks noGrp="1"/>
          </p:cNvSpPr>
          <p:nvPr>
            <p:ph idx="1"/>
          </p:nvPr>
        </p:nvSpPr>
        <p:spPr>
          <a:xfrm>
            <a:off x="406041" y="631682"/>
            <a:ext cx="11379917" cy="5594635"/>
          </a:xfrm>
          <a:ln>
            <a:solidFill>
              <a:schemeClr val="accent2">
                <a:lumMod val="60000"/>
                <a:lumOff val="40000"/>
              </a:schemeClr>
            </a:solidFill>
          </a:ln>
        </p:spPr>
        <p:txBody>
          <a:bodyPr vert="horz" lIns="91440" tIns="45720" rIns="91440" bIns="45720" rtlCol="0" anchor="t">
            <a:noAutofit/>
          </a:bodyPr>
          <a:lstStyle/>
          <a:p>
            <a:r>
              <a:rPr lang="en-US">
                <a:latin typeface="Arial"/>
                <a:cs typeface="Arial"/>
              </a:rPr>
              <a:t>Thường </a:t>
            </a:r>
            <a:r>
              <a:rPr lang="en-US" err="1">
                <a:latin typeface="Arial"/>
                <a:cs typeface="Arial"/>
              </a:rPr>
              <a:t>có</a:t>
            </a:r>
            <a:r>
              <a:rPr lang="en-US">
                <a:latin typeface="Arial"/>
                <a:cs typeface="Arial"/>
              </a:rPr>
              <a:t> </a:t>
            </a:r>
            <a:r>
              <a:rPr lang="en-US" err="1">
                <a:latin typeface="Arial"/>
                <a:cs typeface="Arial"/>
              </a:rPr>
              <a:t>triệu</a:t>
            </a:r>
            <a:r>
              <a:rPr lang="en-US">
                <a:latin typeface="Arial"/>
                <a:cs typeface="Arial"/>
              </a:rPr>
              <a:t> </a:t>
            </a:r>
            <a:r>
              <a:rPr lang="en-US" err="1">
                <a:latin typeface="Arial"/>
                <a:cs typeface="Arial"/>
              </a:rPr>
              <a:t>chứng</a:t>
            </a:r>
            <a:r>
              <a:rPr lang="en-US">
                <a:latin typeface="Arial"/>
                <a:cs typeface="Arial"/>
              </a:rPr>
              <a:t> </a:t>
            </a:r>
            <a:r>
              <a:rPr lang="en-US" err="1">
                <a:latin typeface="Arial"/>
                <a:cs typeface="Arial"/>
              </a:rPr>
              <a:t>đau</a:t>
            </a:r>
            <a:r>
              <a:rPr lang="en-US">
                <a:latin typeface="Arial"/>
                <a:cs typeface="Arial"/>
              </a:rPr>
              <a:t> </a:t>
            </a:r>
            <a:r>
              <a:rPr lang="en-US" err="1">
                <a:latin typeface="Arial"/>
                <a:cs typeface="Arial"/>
              </a:rPr>
              <a:t>bụng</a:t>
            </a:r>
            <a:r>
              <a:rPr lang="en-US">
                <a:latin typeface="Arial"/>
                <a:cs typeface="Arial"/>
              </a:rPr>
              <a:t> </a:t>
            </a:r>
            <a:r>
              <a:rPr lang="en-US" err="1">
                <a:latin typeface="Arial"/>
                <a:cs typeface="Arial"/>
              </a:rPr>
              <a:t>trước</a:t>
            </a:r>
            <a:endParaRPr lang="en-US">
              <a:latin typeface="Arial"/>
              <a:cs typeface="Arial"/>
            </a:endParaRPr>
          </a:p>
          <a:p>
            <a:pPr lvl="1"/>
            <a:r>
              <a:rPr lang="en-US" sz="1400" err="1">
                <a:latin typeface="Arial"/>
                <a:cs typeface="Arial"/>
              </a:rPr>
              <a:t>Xảy</a:t>
            </a:r>
            <a:r>
              <a:rPr lang="en-US" sz="1400">
                <a:latin typeface="Arial"/>
                <a:cs typeface="Arial"/>
              </a:rPr>
              <a:t> </a:t>
            </a:r>
            <a:r>
              <a:rPr lang="en-US" sz="1400" err="1">
                <a:latin typeface="Arial"/>
                <a:cs typeface="Arial"/>
              </a:rPr>
              <a:t>ra</a:t>
            </a:r>
            <a:r>
              <a:rPr lang="en-US" sz="1400">
                <a:latin typeface="Arial"/>
                <a:cs typeface="Arial"/>
              </a:rPr>
              <a:t> </a:t>
            </a:r>
            <a:r>
              <a:rPr lang="en-US" sz="1400" err="1">
                <a:latin typeface="Arial"/>
                <a:cs typeface="Arial"/>
              </a:rPr>
              <a:t>vào</a:t>
            </a:r>
            <a:r>
              <a:rPr lang="en-US" sz="1400">
                <a:latin typeface="Arial"/>
                <a:cs typeface="Arial"/>
              </a:rPr>
              <a:t> ban </a:t>
            </a:r>
            <a:r>
              <a:rPr lang="en-US" sz="1400" err="1">
                <a:latin typeface="Arial"/>
                <a:cs typeface="Arial"/>
              </a:rPr>
              <a:t>đêm</a:t>
            </a:r>
            <a:endParaRPr lang="en-US" sz="1400">
              <a:latin typeface="Arial"/>
              <a:cs typeface="Arial"/>
            </a:endParaRPr>
          </a:p>
          <a:p>
            <a:pPr lvl="1"/>
            <a:r>
              <a:rPr lang="en-US" sz="1400" err="1">
                <a:latin typeface="Arial"/>
                <a:cs typeface="Arial"/>
              </a:rPr>
              <a:t>Thượng</a:t>
            </a:r>
            <a:r>
              <a:rPr lang="en-US" sz="1400">
                <a:latin typeface="Arial"/>
                <a:cs typeface="Arial"/>
              </a:rPr>
              <a:t> </a:t>
            </a:r>
            <a:r>
              <a:rPr lang="en-US" sz="1400" err="1">
                <a:latin typeface="Arial"/>
                <a:cs typeface="Arial"/>
              </a:rPr>
              <a:t>vị</a:t>
            </a:r>
            <a:r>
              <a:rPr lang="en-US" sz="1400">
                <a:latin typeface="Arial"/>
                <a:cs typeface="Arial"/>
              </a:rPr>
              <a:t> </a:t>
            </a:r>
            <a:r>
              <a:rPr lang="en-US" sz="1400" err="1">
                <a:latin typeface="Arial"/>
                <a:cs typeface="Arial"/>
              </a:rPr>
              <a:t>hoặc</a:t>
            </a:r>
            <a:r>
              <a:rPr lang="en-US" sz="1400">
                <a:latin typeface="Arial"/>
                <a:cs typeface="Arial"/>
              </a:rPr>
              <a:t> ¼ </a:t>
            </a:r>
            <a:r>
              <a:rPr lang="en-US" sz="1400" err="1">
                <a:latin typeface="Arial"/>
                <a:cs typeface="Arial"/>
              </a:rPr>
              <a:t>trên</a:t>
            </a:r>
            <a:r>
              <a:rPr lang="en-US" sz="1400">
                <a:latin typeface="Arial"/>
                <a:cs typeface="Arial"/>
              </a:rPr>
              <a:t> P</a:t>
            </a:r>
          </a:p>
          <a:p>
            <a:pPr lvl="1"/>
            <a:r>
              <a:rPr lang="en-US" sz="1400" err="1">
                <a:latin typeface="Arial"/>
                <a:cs typeface="Arial"/>
              </a:rPr>
              <a:t>Đau</a:t>
            </a:r>
            <a:r>
              <a:rPr lang="en-US" sz="1400">
                <a:latin typeface="Arial"/>
                <a:cs typeface="Arial"/>
              </a:rPr>
              <a:t> </a:t>
            </a:r>
            <a:r>
              <a:rPr lang="en-US" sz="1400" err="1">
                <a:latin typeface="Arial"/>
                <a:cs typeface="Arial"/>
              </a:rPr>
              <a:t>mơ</a:t>
            </a:r>
            <a:r>
              <a:rPr lang="en-US" sz="1400">
                <a:latin typeface="Arial"/>
                <a:cs typeface="Arial"/>
              </a:rPr>
              <a:t> </a:t>
            </a:r>
            <a:r>
              <a:rPr lang="en-US" sz="1400" err="1">
                <a:latin typeface="Arial"/>
                <a:cs typeface="Arial"/>
              </a:rPr>
              <a:t>hồ</a:t>
            </a:r>
            <a:r>
              <a:rPr lang="en-US" sz="1400">
                <a:latin typeface="Arial"/>
                <a:cs typeface="Arial"/>
              </a:rPr>
              <a:t>, </a:t>
            </a:r>
            <a:r>
              <a:rPr lang="en-US" sz="1400" err="1">
                <a:latin typeface="Arial"/>
                <a:cs typeface="Arial"/>
              </a:rPr>
              <a:t>lan</a:t>
            </a:r>
            <a:r>
              <a:rPr lang="en-US" sz="1400">
                <a:latin typeface="Arial"/>
                <a:cs typeface="Arial"/>
              </a:rPr>
              <a:t> </a:t>
            </a:r>
            <a:r>
              <a:rPr lang="en-US" sz="1400" err="1">
                <a:latin typeface="Arial"/>
                <a:cs typeface="Arial"/>
              </a:rPr>
              <a:t>sau</a:t>
            </a:r>
            <a:r>
              <a:rPr lang="en-US" sz="1400">
                <a:latin typeface="Arial"/>
                <a:cs typeface="Arial"/>
              </a:rPr>
              <a:t> </a:t>
            </a:r>
            <a:r>
              <a:rPr lang="en-US" sz="1400" err="1">
                <a:latin typeface="Arial"/>
                <a:cs typeface="Arial"/>
              </a:rPr>
              <a:t>lưng</a:t>
            </a:r>
            <a:endParaRPr lang="en-US" sz="1400">
              <a:latin typeface="Arial"/>
              <a:cs typeface="Arial"/>
            </a:endParaRPr>
          </a:p>
          <a:p>
            <a:pPr lvl="1"/>
            <a:r>
              <a:rPr lang="en-US" sz="1400">
                <a:solidFill>
                  <a:schemeClr val="tx1"/>
                </a:solidFill>
                <a:latin typeface="Arial"/>
                <a:cs typeface="Arial"/>
              </a:rPr>
              <a:t>Tăng </a:t>
            </a:r>
            <a:r>
              <a:rPr lang="en-US" sz="1400" err="1">
                <a:solidFill>
                  <a:schemeClr val="tx1"/>
                </a:solidFill>
                <a:latin typeface="Arial"/>
                <a:cs typeface="Arial"/>
              </a:rPr>
              <a:t>khi</a:t>
            </a:r>
            <a:r>
              <a:rPr lang="en-US" sz="1400">
                <a:solidFill>
                  <a:schemeClr val="tx1"/>
                </a:solidFill>
                <a:latin typeface="Arial"/>
                <a:cs typeface="Arial"/>
              </a:rPr>
              <a:t> </a:t>
            </a:r>
            <a:r>
              <a:rPr lang="en-US" sz="1400" err="1">
                <a:solidFill>
                  <a:schemeClr val="tx1"/>
                </a:solidFill>
                <a:latin typeface="Arial"/>
                <a:cs typeface="Arial"/>
              </a:rPr>
              <a:t>nằm</a:t>
            </a:r>
            <a:r>
              <a:rPr lang="en-US" sz="1400">
                <a:solidFill>
                  <a:schemeClr val="tx1"/>
                </a:solidFill>
                <a:latin typeface="Arial"/>
                <a:cs typeface="Arial"/>
              </a:rPr>
              <a:t>, </a:t>
            </a:r>
            <a:r>
              <a:rPr lang="en-US" sz="1400" err="1">
                <a:solidFill>
                  <a:schemeClr val="tx1"/>
                </a:solidFill>
                <a:latin typeface="Arial"/>
                <a:cs typeface="Arial"/>
              </a:rPr>
              <a:t>giảm</a:t>
            </a:r>
            <a:r>
              <a:rPr lang="en-US" sz="1400">
                <a:solidFill>
                  <a:schemeClr val="tx1"/>
                </a:solidFill>
                <a:latin typeface="Arial"/>
                <a:cs typeface="Arial"/>
              </a:rPr>
              <a:t> </a:t>
            </a:r>
            <a:r>
              <a:rPr lang="en-US" sz="1400" err="1">
                <a:solidFill>
                  <a:schemeClr val="tx1"/>
                </a:solidFill>
                <a:latin typeface="Arial"/>
                <a:cs typeface="Arial"/>
              </a:rPr>
              <a:t>khi</a:t>
            </a:r>
            <a:r>
              <a:rPr lang="en-US" sz="1400">
                <a:solidFill>
                  <a:schemeClr val="tx1"/>
                </a:solidFill>
                <a:latin typeface="Arial"/>
                <a:cs typeface="Arial"/>
              </a:rPr>
              <a:t> </a:t>
            </a:r>
            <a:r>
              <a:rPr lang="en-US" sz="1400" err="1">
                <a:solidFill>
                  <a:schemeClr val="tx1"/>
                </a:solidFill>
                <a:latin typeface="Arial"/>
                <a:cs typeface="Arial"/>
              </a:rPr>
              <a:t>ngồi</a:t>
            </a:r>
            <a:endParaRPr lang="en-US" sz="1400">
              <a:solidFill>
                <a:schemeClr val="tx1"/>
              </a:solidFill>
              <a:latin typeface="Arial"/>
              <a:cs typeface="Arial"/>
            </a:endParaRPr>
          </a:p>
          <a:p>
            <a:r>
              <a:rPr lang="en-US">
                <a:latin typeface="Arial"/>
                <a:cs typeface="Arial"/>
              </a:rPr>
              <a:t>Sau </a:t>
            </a:r>
            <a:r>
              <a:rPr lang="en-US" err="1">
                <a:latin typeface="Arial"/>
                <a:cs typeface="Arial"/>
              </a:rPr>
              <a:t>đó</a:t>
            </a:r>
            <a:r>
              <a:rPr lang="en-US">
                <a:latin typeface="Arial"/>
                <a:cs typeface="Arial"/>
              </a:rPr>
              <a:t> </a:t>
            </a:r>
            <a:r>
              <a:rPr lang="en-US" err="1">
                <a:latin typeface="Arial"/>
                <a:cs typeface="Arial"/>
              </a:rPr>
              <a:t>mới</a:t>
            </a:r>
            <a:r>
              <a:rPr lang="en-US">
                <a:latin typeface="Arial"/>
                <a:cs typeface="Arial"/>
              </a:rPr>
              <a:t> </a:t>
            </a:r>
            <a:r>
              <a:rPr lang="en-US" err="1">
                <a:latin typeface="Arial"/>
                <a:cs typeface="Arial"/>
              </a:rPr>
              <a:t>vàng</a:t>
            </a:r>
            <a:r>
              <a:rPr lang="en-US">
                <a:latin typeface="Arial"/>
                <a:cs typeface="Arial"/>
              </a:rPr>
              <a:t> da</a:t>
            </a:r>
          </a:p>
          <a:p>
            <a:r>
              <a:rPr lang="en-US" err="1">
                <a:solidFill>
                  <a:schemeClr val="tx1"/>
                </a:solidFill>
                <a:latin typeface="Arial"/>
                <a:cs typeface="Arial"/>
              </a:rPr>
              <a:t>Khối</a:t>
            </a:r>
            <a:r>
              <a:rPr lang="en-US">
                <a:solidFill>
                  <a:schemeClr val="tx1"/>
                </a:solidFill>
                <a:latin typeface="Arial"/>
                <a:cs typeface="Arial"/>
              </a:rPr>
              <a:t> u </a:t>
            </a:r>
            <a:r>
              <a:rPr lang="en-US" err="1">
                <a:solidFill>
                  <a:schemeClr val="tx1"/>
                </a:solidFill>
                <a:latin typeface="Arial"/>
                <a:cs typeface="Arial"/>
              </a:rPr>
              <a:t>vùng</a:t>
            </a:r>
            <a:r>
              <a:rPr lang="en-US">
                <a:solidFill>
                  <a:schemeClr val="tx1"/>
                </a:solidFill>
                <a:latin typeface="Arial"/>
                <a:cs typeface="Arial"/>
              </a:rPr>
              <a:t> </a:t>
            </a:r>
            <a:r>
              <a:rPr lang="en-US" err="1">
                <a:solidFill>
                  <a:schemeClr val="tx1"/>
                </a:solidFill>
                <a:latin typeface="Arial"/>
                <a:cs typeface="Arial"/>
              </a:rPr>
              <a:t>thượng</a:t>
            </a:r>
            <a:r>
              <a:rPr lang="en-US">
                <a:solidFill>
                  <a:schemeClr val="tx1"/>
                </a:solidFill>
                <a:latin typeface="Arial"/>
                <a:cs typeface="Arial"/>
              </a:rPr>
              <a:t> </a:t>
            </a:r>
            <a:r>
              <a:rPr lang="en-US" err="1">
                <a:solidFill>
                  <a:schemeClr val="tx1"/>
                </a:solidFill>
                <a:latin typeface="Arial"/>
                <a:cs typeface="Arial"/>
              </a:rPr>
              <a:t>vị</a:t>
            </a:r>
            <a:r>
              <a:rPr lang="en-US" b="1">
                <a:solidFill>
                  <a:srgbClr val="FF0000"/>
                </a:solidFill>
                <a:latin typeface="Arial"/>
                <a:cs typeface="Arial"/>
              </a:rPr>
              <a:t>  </a:t>
            </a:r>
            <a:endParaRPr lang="en-US" b="1">
              <a:solidFill>
                <a:srgbClr val="FF0000"/>
              </a:solidFill>
              <a:latin typeface="Arial" pitchFamily="34" charset="0"/>
              <a:cs typeface="Arial" pitchFamily="34" charset="0"/>
            </a:endParaRPr>
          </a:p>
          <a:p>
            <a:r>
              <a:rPr lang="en-US" err="1">
                <a:latin typeface="Arial"/>
                <a:cs typeface="Arial"/>
              </a:rPr>
              <a:t>Tiền</a:t>
            </a:r>
            <a:r>
              <a:rPr lang="en-US">
                <a:latin typeface="Arial"/>
                <a:cs typeface="Arial"/>
              </a:rPr>
              <a:t> </a:t>
            </a:r>
            <a:r>
              <a:rPr lang="en-US" err="1">
                <a:latin typeface="Arial"/>
                <a:cs typeface="Arial"/>
              </a:rPr>
              <a:t>căn</a:t>
            </a:r>
            <a:r>
              <a:rPr lang="en-US">
                <a:latin typeface="Arial"/>
                <a:cs typeface="Arial"/>
              </a:rPr>
              <a:t> </a:t>
            </a:r>
            <a:r>
              <a:rPr lang="en-US" err="1">
                <a:latin typeface="Arial"/>
                <a:cs typeface="Arial"/>
              </a:rPr>
              <a:t>bản</a:t>
            </a:r>
            <a:r>
              <a:rPr lang="en-US">
                <a:latin typeface="Arial"/>
                <a:cs typeface="Arial"/>
              </a:rPr>
              <a:t> </a:t>
            </a:r>
            <a:r>
              <a:rPr lang="en-US" err="1">
                <a:latin typeface="Arial"/>
                <a:cs typeface="Arial"/>
              </a:rPr>
              <a:t>thân</a:t>
            </a:r>
            <a:endParaRPr lang="en-US">
              <a:latin typeface="Arial"/>
              <a:cs typeface="Arial"/>
            </a:endParaRPr>
          </a:p>
          <a:p>
            <a:pPr lvl="1"/>
            <a:r>
              <a:rPr lang="en-US" sz="1400" err="1">
                <a:latin typeface="Arial"/>
                <a:cs typeface="Arial"/>
              </a:rPr>
              <a:t>Tiểu</a:t>
            </a:r>
            <a:r>
              <a:rPr lang="en-US" sz="1400">
                <a:latin typeface="Arial"/>
                <a:cs typeface="Arial"/>
              </a:rPr>
              <a:t> </a:t>
            </a:r>
            <a:r>
              <a:rPr lang="en-US" sz="1400" err="1">
                <a:latin typeface="Arial"/>
                <a:cs typeface="Arial"/>
              </a:rPr>
              <a:t>đường</a:t>
            </a:r>
            <a:r>
              <a:rPr lang="en-US" sz="1400">
                <a:latin typeface="Arial"/>
                <a:cs typeface="Arial"/>
              </a:rPr>
              <a:t> (&gt;10 </a:t>
            </a:r>
            <a:r>
              <a:rPr lang="en-US" sz="1400" err="1">
                <a:latin typeface="Arial"/>
                <a:cs typeface="Arial"/>
              </a:rPr>
              <a:t>năm</a:t>
            </a:r>
            <a:r>
              <a:rPr lang="en-US" sz="1400">
                <a:latin typeface="Arial"/>
                <a:cs typeface="Arial"/>
              </a:rPr>
              <a:t>)</a:t>
            </a:r>
          </a:p>
          <a:p>
            <a:pPr lvl="1"/>
            <a:r>
              <a:rPr lang="en-US" sz="1400" err="1">
                <a:latin typeface="Arial"/>
                <a:cs typeface="Arial"/>
              </a:rPr>
              <a:t>Béo</a:t>
            </a:r>
            <a:r>
              <a:rPr lang="en-US" sz="1400">
                <a:latin typeface="Arial"/>
                <a:cs typeface="Arial"/>
              </a:rPr>
              <a:t> </a:t>
            </a:r>
            <a:r>
              <a:rPr lang="en-US" sz="1400" err="1">
                <a:latin typeface="Arial"/>
                <a:cs typeface="Arial"/>
              </a:rPr>
              <a:t>phì</a:t>
            </a:r>
            <a:endParaRPr lang="en-US" sz="1400">
              <a:latin typeface="Arial"/>
              <a:cs typeface="Arial"/>
            </a:endParaRPr>
          </a:p>
          <a:p>
            <a:pPr lvl="1"/>
            <a:r>
              <a:rPr lang="en-US" sz="1400" err="1">
                <a:latin typeface="Arial"/>
                <a:cs typeface="Arial"/>
              </a:rPr>
              <a:t>Viêm</a:t>
            </a:r>
            <a:r>
              <a:rPr lang="en-US" sz="1400">
                <a:latin typeface="Arial"/>
                <a:cs typeface="Arial"/>
              </a:rPr>
              <a:t> </a:t>
            </a:r>
            <a:r>
              <a:rPr lang="en-US" sz="1400" err="1">
                <a:latin typeface="Arial"/>
                <a:cs typeface="Arial"/>
              </a:rPr>
              <a:t>tụy</a:t>
            </a:r>
            <a:r>
              <a:rPr lang="en-US" sz="1400">
                <a:latin typeface="Arial"/>
                <a:cs typeface="Arial"/>
              </a:rPr>
              <a:t> </a:t>
            </a:r>
            <a:r>
              <a:rPr lang="en-US" sz="1400" err="1">
                <a:latin typeface="Arial"/>
                <a:cs typeface="Arial"/>
              </a:rPr>
              <a:t>mạn</a:t>
            </a:r>
            <a:endParaRPr lang="en-US" sz="1400">
              <a:latin typeface="Arial"/>
              <a:cs typeface="Arial"/>
            </a:endParaRPr>
          </a:p>
          <a:p>
            <a:r>
              <a:rPr lang="en-US" err="1">
                <a:latin typeface="Arial"/>
                <a:cs typeface="Arial"/>
              </a:rPr>
              <a:t>Tiền</a:t>
            </a:r>
            <a:r>
              <a:rPr lang="en-US">
                <a:latin typeface="Arial"/>
                <a:cs typeface="Arial"/>
              </a:rPr>
              <a:t> </a:t>
            </a:r>
            <a:r>
              <a:rPr lang="en-US" err="1">
                <a:latin typeface="Arial"/>
                <a:cs typeface="Arial"/>
              </a:rPr>
              <a:t>căn</a:t>
            </a:r>
            <a:r>
              <a:rPr lang="en-US">
                <a:latin typeface="Arial"/>
                <a:cs typeface="Arial"/>
              </a:rPr>
              <a:t> </a:t>
            </a:r>
            <a:r>
              <a:rPr lang="en-US" err="1">
                <a:latin typeface="Arial"/>
                <a:cs typeface="Arial"/>
              </a:rPr>
              <a:t>gia</a:t>
            </a:r>
            <a:r>
              <a:rPr lang="en-US">
                <a:latin typeface="Arial"/>
                <a:cs typeface="Arial"/>
              </a:rPr>
              <a:t> </a:t>
            </a:r>
            <a:r>
              <a:rPr lang="en-US" err="1">
                <a:latin typeface="Arial"/>
                <a:cs typeface="Arial"/>
              </a:rPr>
              <a:t>đình</a:t>
            </a:r>
            <a:endParaRPr lang="en-US">
              <a:latin typeface="Arial"/>
              <a:cs typeface="Arial"/>
            </a:endParaRPr>
          </a:p>
          <a:p>
            <a:pPr lvl="1"/>
            <a:r>
              <a:rPr lang="en-US" sz="1400" err="1">
                <a:latin typeface="Arial"/>
                <a:cs typeface="Arial"/>
              </a:rPr>
              <a:t>Người</a:t>
            </a:r>
            <a:r>
              <a:rPr lang="en-US" sz="1400">
                <a:latin typeface="Arial"/>
                <a:cs typeface="Arial"/>
              </a:rPr>
              <a:t> </a:t>
            </a:r>
            <a:r>
              <a:rPr lang="en-US" sz="1400" err="1">
                <a:latin typeface="Arial"/>
                <a:cs typeface="Arial"/>
              </a:rPr>
              <a:t>thân</a:t>
            </a:r>
            <a:r>
              <a:rPr lang="en-US" sz="1400">
                <a:latin typeface="Arial"/>
                <a:cs typeface="Arial"/>
              </a:rPr>
              <a:t> </a:t>
            </a:r>
            <a:r>
              <a:rPr lang="en-US" sz="1400" err="1">
                <a:latin typeface="Arial"/>
                <a:cs typeface="Arial"/>
              </a:rPr>
              <a:t>trực</a:t>
            </a:r>
            <a:r>
              <a:rPr lang="en-US" sz="1400">
                <a:latin typeface="Arial"/>
                <a:cs typeface="Arial"/>
              </a:rPr>
              <a:t> </a:t>
            </a:r>
            <a:r>
              <a:rPr lang="en-US" sz="1400" err="1">
                <a:latin typeface="Arial"/>
                <a:cs typeface="Arial"/>
              </a:rPr>
              <a:t>hệ</a:t>
            </a:r>
            <a:r>
              <a:rPr lang="en-US" sz="1400">
                <a:latin typeface="Arial"/>
                <a:cs typeface="Arial"/>
              </a:rPr>
              <a:t> UT </a:t>
            </a:r>
            <a:r>
              <a:rPr lang="en-US" sz="1400" err="1">
                <a:latin typeface="Arial"/>
                <a:cs typeface="Arial"/>
              </a:rPr>
              <a:t>tụy</a:t>
            </a:r>
            <a:r>
              <a:rPr lang="en-US" sz="1400">
                <a:latin typeface="Arial"/>
                <a:cs typeface="Arial"/>
              </a:rPr>
              <a:t>, SL</a:t>
            </a:r>
          </a:p>
          <a:p>
            <a:pPr lvl="1"/>
            <a:r>
              <a:rPr lang="en-US" sz="1400">
                <a:latin typeface="Arial"/>
                <a:cs typeface="Arial"/>
              </a:rPr>
              <a:t>Ut </a:t>
            </a:r>
            <a:r>
              <a:rPr lang="en-US" sz="1400" err="1">
                <a:latin typeface="Arial"/>
                <a:cs typeface="Arial"/>
              </a:rPr>
              <a:t>đại</a:t>
            </a:r>
            <a:r>
              <a:rPr lang="en-US" sz="1400">
                <a:latin typeface="Arial"/>
                <a:cs typeface="Arial"/>
              </a:rPr>
              <a:t> </a:t>
            </a:r>
            <a:r>
              <a:rPr lang="en-US" sz="1400" err="1">
                <a:latin typeface="Arial"/>
                <a:cs typeface="Arial"/>
              </a:rPr>
              <a:t>trực</a:t>
            </a:r>
            <a:r>
              <a:rPr lang="en-US" sz="1400">
                <a:latin typeface="Arial"/>
                <a:cs typeface="Arial"/>
              </a:rPr>
              <a:t> </a:t>
            </a:r>
            <a:r>
              <a:rPr lang="en-US" sz="1400" err="1">
                <a:latin typeface="Arial"/>
                <a:cs typeface="Arial"/>
              </a:rPr>
              <a:t>tràng</a:t>
            </a:r>
            <a:r>
              <a:rPr lang="en-US" sz="1400">
                <a:latin typeface="Arial"/>
                <a:cs typeface="Arial"/>
              </a:rPr>
              <a:t> di </a:t>
            </a:r>
            <a:r>
              <a:rPr lang="en-US" sz="1400" err="1">
                <a:latin typeface="Arial"/>
                <a:cs typeface="Arial"/>
              </a:rPr>
              <a:t>truyền</a:t>
            </a:r>
            <a:r>
              <a:rPr lang="en-US" sz="1400">
                <a:latin typeface="Arial"/>
                <a:cs typeface="Arial"/>
              </a:rPr>
              <a:t> </a:t>
            </a:r>
            <a:r>
              <a:rPr lang="en-US" sz="1400" err="1">
                <a:latin typeface="Arial"/>
                <a:cs typeface="Arial"/>
              </a:rPr>
              <a:t>không</a:t>
            </a:r>
            <a:r>
              <a:rPr lang="en-US" sz="1400">
                <a:latin typeface="Arial"/>
                <a:cs typeface="Arial"/>
              </a:rPr>
              <a:t> </a:t>
            </a:r>
            <a:r>
              <a:rPr lang="en-US" sz="1400" err="1">
                <a:latin typeface="Arial"/>
                <a:cs typeface="Arial"/>
              </a:rPr>
              <a:t>đa</a:t>
            </a:r>
            <a:r>
              <a:rPr lang="en-US" sz="1400">
                <a:latin typeface="Arial"/>
                <a:cs typeface="Arial"/>
              </a:rPr>
              <a:t> polyp, UT </a:t>
            </a:r>
            <a:r>
              <a:rPr lang="en-US" sz="1400" err="1">
                <a:latin typeface="Arial"/>
                <a:cs typeface="Arial"/>
              </a:rPr>
              <a:t>vú</a:t>
            </a:r>
            <a:endParaRPr lang="en-US" sz="1400">
              <a:latin typeface="Arial"/>
              <a:cs typeface="Arial"/>
            </a:endParaRPr>
          </a:p>
        </p:txBody>
      </p:sp>
      <p:pic>
        <p:nvPicPr>
          <p:cNvPr id="4" name="Picture 4">
            <a:extLst>
              <a:ext uri="{FF2B5EF4-FFF2-40B4-BE49-F238E27FC236}">
                <a16:creationId xmlns:a16="http://schemas.microsoft.com/office/drawing/2014/main" id="{5647FA64-C3D9-DA5C-E505-4A3F72F839D8}"/>
              </a:ext>
            </a:extLst>
          </p:cNvPr>
          <p:cNvPicPr>
            <a:picLocks noChangeAspect="1"/>
          </p:cNvPicPr>
          <p:nvPr/>
        </p:nvPicPr>
        <p:blipFill>
          <a:blip r:embed="rId3"/>
          <a:stretch>
            <a:fillRect/>
          </a:stretch>
        </p:blipFill>
        <p:spPr>
          <a:xfrm>
            <a:off x="4781909" y="1527592"/>
            <a:ext cx="6682594" cy="3587155"/>
          </a:xfrm>
          <a:prstGeom prst="rect">
            <a:avLst/>
          </a:prstGeom>
        </p:spPr>
      </p:pic>
    </p:spTree>
    <p:extLst>
      <p:ext uri="{BB962C8B-B14F-4D97-AF65-F5344CB8AC3E}">
        <p14:creationId xmlns:p14="http://schemas.microsoft.com/office/powerpoint/2010/main" val="170851675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405ED87A-BE4B-524E-11EA-6863C5D87556}"/>
              </a:ext>
            </a:extLst>
          </p:cNvPr>
          <p:cNvSpPr>
            <a:spLocks noGrp="1"/>
          </p:cNvSpPr>
          <p:nvPr>
            <p:ph type="title"/>
          </p:nvPr>
        </p:nvSpPr>
        <p:spPr>
          <a:xfrm>
            <a:off x="2231136" y="467418"/>
            <a:ext cx="7729728" cy="1188720"/>
          </a:xfrm>
          <a:prstGeom prst="ellipse">
            <a:avLst/>
          </a:prstGeom>
          <a:solidFill>
            <a:srgbClr val="FFFFFF"/>
          </a:solidFill>
        </p:spPr>
        <p:txBody>
          <a:bodyPr vert="horz" lIns="182880" tIns="182880" rIns="182880" bIns="182880" rtlCol="0" anchor="ctr">
            <a:normAutofit/>
          </a:bodyPr>
          <a:lstStyle/>
          <a:p>
            <a:r>
              <a:rPr lang="en-US" b="1" kern="1200" cap="all" spc="200" baseline="0">
                <a:solidFill>
                  <a:srgbClr val="262626"/>
                </a:solidFill>
                <a:ea typeface="Cambria" panose="02040503050406030204" pitchFamily="18" charset="0"/>
              </a:rPr>
              <a:t>Kết luận</a:t>
            </a:r>
          </a:p>
        </p:txBody>
      </p:sp>
      <p:sp>
        <p:nvSpPr>
          <p:cNvPr id="3" name="Chỗ dành sẵn cho Nội dung 2">
            <a:extLst>
              <a:ext uri="{FF2B5EF4-FFF2-40B4-BE49-F238E27FC236}">
                <a16:creationId xmlns:a16="http://schemas.microsoft.com/office/drawing/2014/main" id="{5AAF8514-8F01-5852-485D-DC7E4B1080B7}"/>
              </a:ext>
            </a:extLst>
          </p:cNvPr>
          <p:cNvSpPr txBox="1">
            <a:spLocks/>
          </p:cNvSpPr>
          <p:nvPr/>
        </p:nvSpPr>
        <p:spPr>
          <a:xfrm>
            <a:off x="1706062" y="2291262"/>
            <a:ext cx="8779512" cy="28792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mbria" panose="02040503050406030204" pitchFamily="18" charset="0"/>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571500" indent="-342900">
              <a:buFont typeface="+mj-lt"/>
              <a:buAutoNum type="arabicPeriod"/>
            </a:pPr>
            <a:r>
              <a:rPr lang="en-US">
                <a:solidFill>
                  <a:srgbClr val="404040"/>
                </a:solidFill>
                <a:latin typeface="Arial" panose="020B0604020202020204" pitchFamily="34" charset="0"/>
                <a:cs typeface="Arial" panose="020B0604020202020204" pitchFamily="34" charset="0"/>
              </a:rPr>
              <a:t>Nắm rõ khái niệm phân loại u cắt được, u giáp biên còn cắt được, u giai đoạn tiến triển và di căn xa giúp ích cho việc phân loại bệnh nhân và điều trị. </a:t>
            </a:r>
          </a:p>
          <a:p>
            <a:pPr marL="571500" indent="-342900">
              <a:buFont typeface="+mj-lt"/>
              <a:buAutoNum type="arabicPeriod"/>
            </a:pPr>
            <a:r>
              <a:rPr lang="en-US">
                <a:solidFill>
                  <a:srgbClr val="404040"/>
                </a:solidFill>
                <a:latin typeface="Arial" panose="020B0604020202020204" pitchFamily="34" charset="0"/>
                <a:cs typeface="Arial" panose="020B0604020202020204" pitchFamily="34" charset="0"/>
              </a:rPr>
              <a:t>Phẫu thuật cắt khối tá tuỵ vẫn là điều trị triệt căn cho những bệnh nhân có khối u còn cắt được.</a:t>
            </a:r>
          </a:p>
          <a:p>
            <a:pPr marL="571500" indent="-342900">
              <a:buFont typeface="+mj-lt"/>
              <a:buAutoNum type="arabicPeriod"/>
            </a:pPr>
            <a:r>
              <a:rPr lang="en-US">
                <a:solidFill>
                  <a:srgbClr val="404040"/>
                </a:solidFill>
                <a:latin typeface="Arial" panose="020B0604020202020204" pitchFamily="34" charset="0"/>
                <a:cs typeface="Arial" panose="020B0604020202020204" pitchFamily="34" charset="0"/>
              </a:rPr>
              <a:t>Hoá xạ trị tân hỗ trợ và bổ trợ sau mổ được chứng minh giúp cải thiện tỉ lệ phẫu thuật triệt căn, khả năng sống sau phẫu thuật</a:t>
            </a:r>
          </a:p>
          <a:p>
            <a:pPr marL="571500" indent="-342900">
              <a:buFont typeface="+mj-lt"/>
              <a:buAutoNum type="arabicPeriod"/>
            </a:pPr>
            <a:r>
              <a:rPr lang="en-US">
                <a:solidFill>
                  <a:srgbClr val="404040"/>
                </a:solidFill>
                <a:latin typeface="Arial" panose="020B0604020202020204" pitchFamily="34" charset="0"/>
                <a:cs typeface="Arial" panose="020B0604020202020204" pitchFamily="34" charset="0"/>
              </a:rPr>
              <a:t>Các phương pháp điều trị giảm nhẹ được áp dụng cho khối u đã tiến triển và di căn. </a:t>
            </a:r>
          </a:p>
          <a:p>
            <a:pPr marL="571500" indent="-342900">
              <a:buFont typeface="+mj-lt"/>
              <a:buAutoNum type="arabicPeriod"/>
            </a:pPr>
            <a:r>
              <a:rPr lang="en-US">
                <a:solidFill>
                  <a:srgbClr val="404040"/>
                </a:solidFill>
                <a:latin typeface="Arial" panose="020B0604020202020204" pitchFamily="34" charset="0"/>
                <a:cs typeface="Arial" panose="020B0604020202020204" pitchFamily="34" charset="0"/>
              </a:rPr>
              <a:t>Tiên lượng sống còn còn thấp</a:t>
            </a:r>
          </a:p>
          <a:p>
            <a:pPr marL="457200"/>
            <a:endParaRPr lang="en-US">
              <a:solidFill>
                <a:srgbClr val="404040"/>
              </a:solidFill>
            </a:endParaRPr>
          </a:p>
        </p:txBody>
      </p:sp>
    </p:spTree>
    <p:extLst>
      <p:ext uri="{BB962C8B-B14F-4D97-AF65-F5344CB8AC3E}">
        <p14:creationId xmlns:p14="http://schemas.microsoft.com/office/powerpoint/2010/main" val="8766930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05ED87A-BE4B-524E-11EA-6863C5D87556}"/>
              </a:ext>
            </a:extLst>
          </p:cNvPr>
          <p:cNvSpPr>
            <a:spLocks noGrp="1"/>
          </p:cNvSpPr>
          <p:nvPr>
            <p:ph type="title"/>
          </p:nvPr>
        </p:nvSpPr>
        <p:spPr>
          <a:xfrm>
            <a:off x="3224451" y="115741"/>
            <a:ext cx="5743096" cy="694749"/>
          </a:xfrm>
          <a:prstGeom prst="rect">
            <a:avLst/>
          </a:prstGeom>
          <a:solidFill>
            <a:schemeClr val="accent2"/>
          </a:solidFill>
          <a:ln w="190500" cap="sq" cmpd="thinThick">
            <a:solidFill>
              <a:schemeClr val="accent2"/>
            </a:solidFill>
            <a:miter lim="800000"/>
          </a:ln>
        </p:spPr>
        <p:txBody>
          <a:bodyPr vert="horz" wrap="square" lIns="182880" tIns="182880" rIns="182880" bIns="182880" rtlCol="0" anchor="ctr">
            <a:normAutofit fontScale="90000"/>
          </a:bodyPr>
          <a:lstStyle/>
          <a:p>
            <a:r>
              <a:rPr lang="en-US" sz="3200" b="1" kern="1200" cap="all" spc="200" baseline="0">
                <a:solidFill>
                  <a:srgbClr val="FFFFFF"/>
                </a:solidFill>
                <a:ea typeface="Cambria" panose="02040503050406030204" pitchFamily="18" charset="0"/>
              </a:rPr>
              <a:t>TÀI LIỆU THAM KHẢO</a:t>
            </a:r>
          </a:p>
        </p:txBody>
      </p:sp>
      <p:sp>
        <p:nvSpPr>
          <p:cNvPr id="3" name="Chỗ dành sẵn cho Nội dung 2">
            <a:extLst>
              <a:ext uri="{FF2B5EF4-FFF2-40B4-BE49-F238E27FC236}">
                <a16:creationId xmlns:a16="http://schemas.microsoft.com/office/drawing/2014/main" id="{5AAF8514-8F01-5852-485D-DC7E4B1080B7}"/>
              </a:ext>
            </a:extLst>
          </p:cNvPr>
          <p:cNvSpPr txBox="1">
            <a:spLocks/>
          </p:cNvSpPr>
          <p:nvPr/>
        </p:nvSpPr>
        <p:spPr>
          <a:xfrm>
            <a:off x="0" y="968234"/>
            <a:ext cx="12191999" cy="5889766"/>
          </a:xfrm>
          <a:prstGeom prst="rect">
            <a:avLst/>
          </a:prstGeom>
          <a:solidFill>
            <a:schemeClr val="accent2">
              <a:lumMod val="20000"/>
              <a:lumOff val="80000"/>
            </a:schemeClr>
          </a:solidFill>
        </p:spPr>
        <p:txBody>
          <a:bodyPr vert="horz" lIns="91440" tIns="45720" rIns="91440" bIns="45720" rtlCol="0" anchor="ctr">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mbria" panose="02040503050406030204" pitchFamily="18" charset="0"/>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Phan Minh Trí, Đỗ Đình Công, (2021), Bệnh học ngoại khoa tiêu hoá, Trường Đại học Y dược TPHCM, tr. 321-330</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Nguyễn Văn Hải, Đỗ Đình Công (2021), Ngoại khoa ống tiêu hoá. Đánh giá, chuẩn bị trước phẫu thuật ,Trường Đại học Y dược TPHCM, tr. 36-54</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Shu-ChunChang, 2016, Hyperglycemia, tumorigenesis, and chronic inflammation</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Andrew McGuigan, 2018, Pancreatic cancer: A review of clinical diagnosis, epidemiology, treatment and outcomes</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Jeffrey Marks, MD (2022). Diagnostic staging laparoscopy: General principles for staging primary digestive malignancies. In: Wenliang C, ed. Uptodate. Waltham, Massachusetts.:Uptodate, 2022  </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Robert C (2022). Clinical manifestations and diagnosis of cholangiocarcinoma. In: Diane MF, ed. Uptodate. Waltham, Massachusetts.:Uptodate, 2022 </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Carlos Valls và các cộng sự. (2002), "Dual-Phase Helical CT of Pancreatic Adenocarcinoma", American Journal of Roentgenology. 178(4), tr. 821-826</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Daniel T. Pham và các cộng sự. (2009), "Evaluation of Periampullary Pathology With CT Volumetric Oblique Coronal Reformations", American Journal of Roentgenology. 193(3), tr. W202-W208</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Carlos F. (2022) Clinical manifestations, diagnosis, and staging of exocrine pancreatic cancer. In: Diane M, ed. UpToDate. Waltham, Massachusetts.:Uptodate, 2022 </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M. Ducreux và các cộng sự. (2015), "Cancer of the pancreas: ESMO Clinical Practice Guidelines for diagnosis, treatment and follow-up†", Annals of Oncology. 26, tr. v56-v68</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Jeffrey Marks, MD (2022). Diagnostic staging laparoscopy: General principles for staging primary digestive malignancies. In: Wenliang C, ed. Uptodate. Waltham, Massachusetts.:Uptodate, 2022  </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J.W. Gilbert, Borderline resectable pancreatic cancer: conceptual evolution and current approach to image-based classification</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Howard A (2022). Surgical resection of lesions of the head of the pancreas. In: Wenliang C, ed. Uptodate. Waltham, Massachusetts.:Uptodate, 2022 </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Dimitri Dorcaratto, Is Percutaneous Transhepatic Biliary Drainage Better than Endoscopic Drainage in the Management of Jaundiced Patients Awaiting Pancreaticoduodenectomy? A Systematic Review and Meta-analysis</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M. D. Douglas G. Adler Kathryn R Byrne (2022), "Endoscopic stenting for malignant biliary obstruction", Uptodate.</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M. D. Carl Schmidt M. D. Brian Boone, "Minimally invasive pancreatectomy (MIP)", Uptodate.</a:t>
            </a:r>
          </a:p>
          <a:p>
            <a:pPr marL="457200">
              <a:lnSpc>
                <a:spcPct val="90000"/>
              </a:lnSpc>
              <a:buFont typeface="+mj-lt"/>
              <a:buAutoNum type="arabicPeriod"/>
            </a:pPr>
            <a:r>
              <a:rPr lang="en-US" sz="1200">
                <a:solidFill>
                  <a:schemeClr val="tx1">
                    <a:lumMod val="75000"/>
                    <a:lumOff val="25000"/>
                  </a:schemeClr>
                </a:solidFill>
                <a:latin typeface="Arial" panose="020B0604020202020204" pitchFamily="34" charset="0"/>
                <a:cs typeface="Arial" panose="020B0604020202020204" pitchFamily="34" charset="0"/>
              </a:rPr>
              <a:t>Kongkam P, Orprayoon T, Boonmee C, et al. ERCP plus endoscopic ultrasound-guided biliary drainage versus percutaneous transhepatic biliary drainage for malignant hilar biliary obstruction: a multicenter observational open-label study. Endoscopy. 2021;53(1):55-62. doi:10.1055/a-1195-8197</a:t>
            </a:r>
          </a:p>
          <a:p>
            <a:pPr marL="457200">
              <a:lnSpc>
                <a:spcPct val="9000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130622"/>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6F8A839D-1E28-E57E-881B-60C7E0D1A87F}"/>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a:bodyPr>
          <a:lstStyle/>
          <a:p>
            <a:r>
              <a:rPr lang="en-US" sz="5000" b="1" kern="1200" cap="all" spc="200" baseline="0">
                <a:solidFill>
                  <a:schemeClr val="accent1">
                    <a:lumMod val="75000"/>
                  </a:schemeClr>
                </a:solidFill>
                <a:ea typeface="Cambria" panose="02040503050406030204" pitchFamily="18" charset="0"/>
              </a:rPr>
              <a:t>Cám ơn thầy và các bạn </a:t>
            </a:r>
            <a:br>
              <a:rPr lang="en-US" sz="5000" b="1" kern="1200" cap="all" spc="200" baseline="0">
                <a:solidFill>
                  <a:schemeClr val="accent1">
                    <a:lumMod val="75000"/>
                  </a:schemeClr>
                </a:solidFill>
                <a:ea typeface="Cambria" panose="02040503050406030204" pitchFamily="18" charset="0"/>
              </a:rPr>
            </a:br>
            <a:r>
              <a:rPr lang="en-US" sz="5000" b="1" kern="1200" cap="all" spc="200" baseline="0">
                <a:solidFill>
                  <a:schemeClr val="accent1">
                    <a:lumMod val="75000"/>
                  </a:schemeClr>
                </a:solidFill>
                <a:ea typeface="Cambria" panose="02040503050406030204" pitchFamily="18" charset="0"/>
              </a:rPr>
              <a:t>đã lắng nghe!</a:t>
            </a:r>
          </a:p>
        </p:txBody>
      </p:sp>
    </p:spTree>
    <p:extLst>
      <p:ext uri="{BB962C8B-B14F-4D97-AF65-F5344CB8AC3E}">
        <p14:creationId xmlns:p14="http://schemas.microsoft.com/office/powerpoint/2010/main" val="2524895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sld>
</file>

<file path=ppt/theme/theme1.xml><?xml version="1.0" encoding="utf-8"?>
<a:theme xmlns:a="http://schemas.openxmlformats.org/drawingml/2006/main" name="Bưu kiện">
  <a:themeElements>
    <a:clrScheme name="Bưu kiện">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Bưu kiện">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ưu kiện">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233ACE94B78D468C40B426F6933AB9" ma:contentTypeVersion="14" ma:contentTypeDescription="Create a new document." ma:contentTypeScope="" ma:versionID="0e2647ffcb4cf6a8982adccf1a0b2587">
  <xsd:schema xmlns:xsd="http://www.w3.org/2001/XMLSchema" xmlns:xs="http://www.w3.org/2001/XMLSchema" xmlns:p="http://schemas.microsoft.com/office/2006/metadata/properties" xmlns:ns3="f1a0806c-cce5-49eb-8cde-a9d7bbc81db7" xmlns:ns4="7631aaf6-04a2-4bbe-9ce7-688c820a53de" targetNamespace="http://schemas.microsoft.com/office/2006/metadata/properties" ma:root="true" ma:fieldsID="d6c22bd622f9d6473956af1bd8fad0d1" ns3:_="" ns4:_="">
    <xsd:import namespace="f1a0806c-cce5-49eb-8cde-a9d7bbc81db7"/>
    <xsd:import namespace="7631aaf6-04a2-4bbe-9ce7-688c820a53d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a0806c-cce5-49eb-8cde-a9d7bbc81d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31aaf6-04a2-4bbe-9ce7-688c820a53d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FE2AD4-8D8D-4179-8951-59FFA4AC5E40}">
  <ds:schemaRefs>
    <ds:schemaRef ds:uri="http://schemas.microsoft.com/sharepoint/v3/contenttype/forms"/>
  </ds:schemaRefs>
</ds:datastoreItem>
</file>

<file path=customXml/itemProps2.xml><?xml version="1.0" encoding="utf-8"?>
<ds:datastoreItem xmlns:ds="http://schemas.openxmlformats.org/officeDocument/2006/customXml" ds:itemID="{4B06FD07-F2BA-43FA-BBC9-032E99D506C8}">
  <ds:schemaRefs>
    <ds:schemaRef ds:uri="7631aaf6-04a2-4bbe-9ce7-688c820a53de"/>
    <ds:schemaRef ds:uri="f1a0806c-cce5-49eb-8cde-a9d7bbc81d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9A277BCB-3EE3-4762-8F32-3C9322CE2229}">
  <ds:schemaRefs>
    <ds:schemaRef ds:uri="http://schemas.microsoft.com/office/2006/metadata/properties"/>
    <ds:schemaRef ds:uri="http://schemas.microsoft.com/office/infopath/2007/PartnerControls"/>
    <ds:schemaRef ds:uri="http://www.w3.org/2000/xmlns/"/>
  </ds:schemaRefs>
</ds:datastoreItem>
</file>

<file path=docProps/app.xml><?xml version="1.0" encoding="utf-8"?>
<Properties xmlns="http://schemas.openxmlformats.org/officeDocument/2006/extended-properties" xmlns:vt="http://schemas.openxmlformats.org/officeDocument/2006/docPropsVTypes">
  <Template>TM10001115[[fn=Bưu kiện]]</Template>
  <TotalTime>0</TotalTime>
  <Words>8108</Words>
  <Application>Microsoft Macintosh PowerPoint</Application>
  <PresentationFormat>Widescreen</PresentationFormat>
  <Paragraphs>970</Paragraphs>
  <Slides>92</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Arial</vt:lpstr>
      <vt:lpstr>Calibri</vt:lpstr>
      <vt:lpstr>Cambria</vt:lpstr>
      <vt:lpstr>Courier New</vt:lpstr>
      <vt:lpstr>Gill Sans MT</vt:lpstr>
      <vt:lpstr>Roboto</vt:lpstr>
      <vt:lpstr>Segoe UI</vt:lpstr>
      <vt:lpstr>Tahoma</vt:lpstr>
      <vt:lpstr>Bưu kiện</vt:lpstr>
      <vt:lpstr>CHUYÊN ĐỀ ung thư quanh bóng vater</vt:lpstr>
      <vt:lpstr>Nội dung</vt:lpstr>
      <vt:lpstr>Tổng quan</vt:lpstr>
      <vt:lpstr>PowerPoint Presentation</vt:lpstr>
      <vt:lpstr>Đặc điểm lâm sàng</vt:lpstr>
      <vt:lpstr>Triệu chứng cơ năng</vt:lpstr>
      <vt:lpstr>Triệu chứng thực thể</vt:lpstr>
      <vt:lpstr>Triệu chứng thực thể</vt:lpstr>
      <vt:lpstr>Ung thư đầu tuỵ</vt:lpstr>
      <vt:lpstr>Ung thư đầu tuỵ</vt:lpstr>
      <vt:lpstr>Ung thư đầu tuỵ</vt:lpstr>
      <vt:lpstr>Ung thư tá tràng</vt:lpstr>
      <vt:lpstr>Ung thư bóng vater</vt:lpstr>
      <vt:lpstr>Ung thư đoạn cuối omc</vt:lpstr>
      <vt:lpstr>CẬN LÂM SÀNG</vt:lpstr>
      <vt:lpstr>Hình ảnh học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Sinh thiết u</vt:lpstr>
      <vt:lpstr>PowerPoint Presentation</vt:lpstr>
      <vt:lpstr>PowerPoint Presentation</vt:lpstr>
      <vt:lpstr>PowerPoint Presentation</vt:lpstr>
      <vt:lpstr>PowerPoint Presentation</vt:lpstr>
      <vt:lpstr>PowerPoint Presentation</vt:lpstr>
      <vt:lpstr>Phân giai đoạn ung thư</vt:lpstr>
      <vt:lpstr>Ung thư đầu tuỵ</vt:lpstr>
      <vt:lpstr>Ung thư bóng vater</vt:lpstr>
      <vt:lpstr>Ung thư đoạn cuối omc</vt:lpstr>
      <vt:lpstr>Ung thư tá tràng</vt:lpstr>
      <vt:lpstr>Điều trị</vt:lpstr>
      <vt:lpstr>Nguyên tắc điều trị</vt:lpstr>
      <vt:lpstr>Nguyên tắc điều trị</vt:lpstr>
      <vt:lpstr>Nguyên tắc điều trị</vt:lpstr>
      <vt:lpstr>Nguyên tắc điều trị</vt:lpstr>
      <vt:lpstr>Nguyên tắc điều trị</vt:lpstr>
      <vt:lpstr>Chỉ định phẫu thuật</vt:lpstr>
      <vt:lpstr>Chỉ định phẫu thuật</vt:lpstr>
      <vt:lpstr>Phẫu thuật cắt khối tá tuỵ</vt:lpstr>
      <vt:lpstr>Chuẩn bị bệnh nhân trước phẫu thuật</vt:lpstr>
      <vt:lpstr>Chuẩn bị bệnh nhân trước phẫu thuật</vt:lpstr>
      <vt:lpstr>Chuẩn bị bệnh nhân trước phẫu thuật</vt:lpstr>
      <vt:lpstr>Chuẩn bị bệnh nhân trước phẫu thuật</vt:lpstr>
      <vt:lpstr>Chuẩn bị bệnh nhân trước phẫu thuật</vt:lpstr>
      <vt:lpstr>Phẫu thuật cắt khối tá tuỵ</vt:lpstr>
      <vt:lpstr>Phẫu thuật cắt khối tá tuỵ</vt:lpstr>
      <vt:lpstr>Phẫu thuật cắt khối tá tuỵ</vt:lpstr>
      <vt:lpstr>Phẫu thuật cắt khối tá tuỵ</vt:lpstr>
      <vt:lpstr>PowerPoint Presentation</vt:lpstr>
      <vt:lpstr>Phẫu thuật cắt khối tá tuỵ</vt:lpstr>
      <vt:lpstr>Phẫu thuật cắt khối tá tuỵ</vt:lpstr>
      <vt:lpstr>Phẫu thuật cắt khối tá tuỵ</vt:lpstr>
      <vt:lpstr>Phẫu thuật cắt khối tá tuỵ</vt:lpstr>
      <vt:lpstr>Điều trị bổ trợ sau phẫu thuật</vt:lpstr>
      <vt:lpstr>Điều trị bổ trợ sau phẫu thuật</vt:lpstr>
      <vt:lpstr>Giai đoạn tiến triển và di căn</vt:lpstr>
      <vt:lpstr>Giai đoạn tiến triển và di căn</vt:lpstr>
      <vt:lpstr>Giai đoạn tiến triển và di căn</vt:lpstr>
      <vt:lpstr>Giai đoạn tiến triển và di căn</vt:lpstr>
      <vt:lpstr>Giai đoạn tiến triển và di căn</vt:lpstr>
      <vt:lpstr>Giai đoạn tiến triển và di căn</vt:lpstr>
      <vt:lpstr>Giai đoạn tiến triển và di căn</vt:lpstr>
      <vt:lpstr>Biến chứng sau phẫu thuật cắt khối tá tuỵ</vt:lpstr>
      <vt:lpstr>Biến chứng sau phẫu thuật cắt khối tá tuỵ</vt:lpstr>
      <vt:lpstr>Biến chứng sau phẫu thuật cắt khối tá tuỵ</vt:lpstr>
      <vt:lpstr>Tiên lượng</vt:lpstr>
      <vt:lpstr>Tiên lượng</vt:lpstr>
      <vt:lpstr>Tiên lượng</vt:lpstr>
      <vt:lpstr>Kết luận</vt:lpstr>
      <vt:lpstr>Kết luận</vt:lpstr>
      <vt:lpstr>TÀI LIỆU THAM KHẢO</vt:lpstr>
      <vt:lpstr>Cám ơn thầy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CHẤN THƯƠNG VẾT THƯƠNG BỤNG</dc:title>
  <dc:creator>Long Do - Y17</dc:creator>
  <cp:lastModifiedBy>Long Do - Y17</cp:lastModifiedBy>
  <cp:revision>2</cp:revision>
  <dcterms:created xsi:type="dcterms:W3CDTF">2022-09-26T11:58:15Z</dcterms:created>
  <dcterms:modified xsi:type="dcterms:W3CDTF">2022-10-06T05:46:15Z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0x0101002D233ACE94B78D468C40B426F6933AB9</vt:lpwstr>
  </property>
</Properties>
</file>